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4" d="100"/>
          <a:sy n="64" d="100"/>
        </p:scale>
        <p:origin x="-1548" y="-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6FFF9A-2647-49E0-A21F-90EDDF055F54}" type="datetimeFigureOut">
              <a:rPr lang="en-US" smtClean="0"/>
              <a:pPr/>
              <a:t>4/2/2016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520FE8-0720-4264-BCFA-416861DF041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520FE8-0720-4264-BCFA-416861DF0419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63DD0-C0B0-429A-B29A-2C4B8479C82A}" type="datetimeFigureOut">
              <a:rPr lang="en-US" smtClean="0"/>
              <a:pPr/>
              <a:t>4/2/2016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4FDB7EB-4A25-49EA-AC00-02AB242904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63DD0-C0B0-429A-B29A-2C4B8479C82A}" type="datetimeFigureOut">
              <a:rPr lang="en-US" smtClean="0"/>
              <a:pPr/>
              <a:t>4/2/2016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4FDB7EB-4A25-49EA-AC00-02AB242904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63DD0-C0B0-429A-B29A-2C4B8479C82A}" type="datetimeFigureOut">
              <a:rPr lang="en-US" smtClean="0"/>
              <a:pPr/>
              <a:t>4/2/2016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DB7EB-4A25-49EA-AC00-02AB242904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63DD0-C0B0-429A-B29A-2C4B8479C82A}" type="datetimeFigureOut">
              <a:rPr lang="en-US" smtClean="0"/>
              <a:pPr/>
              <a:t>4/2/2016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DB7EB-4A25-49EA-AC00-02AB242904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63DD0-C0B0-429A-B29A-2C4B8479C82A}" type="datetimeFigureOut">
              <a:rPr lang="en-US" smtClean="0"/>
              <a:pPr/>
              <a:t>4/2/2016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4FDB7EB-4A25-49EA-AC00-02AB242904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63DD0-C0B0-429A-B29A-2C4B8479C82A}" type="datetimeFigureOut">
              <a:rPr lang="en-US" smtClean="0"/>
              <a:pPr/>
              <a:t>4/2/2016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DB7EB-4A25-49EA-AC00-02AB242904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63DD0-C0B0-429A-B29A-2C4B8479C82A}" type="datetimeFigureOut">
              <a:rPr lang="en-US" smtClean="0"/>
              <a:pPr/>
              <a:t>4/2/2016</a:t>
            </a:fld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DB7EB-4A25-49EA-AC00-02AB242904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63DD0-C0B0-429A-B29A-2C4B8479C82A}" type="datetimeFigureOut">
              <a:rPr lang="en-US" smtClean="0"/>
              <a:pPr/>
              <a:t>4/2/2016</a:t>
            </a:fld>
            <a:endParaRPr lang="en-US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DB7EB-4A25-49EA-AC00-02AB242904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63DD0-C0B0-429A-B29A-2C4B8479C82A}" type="datetimeFigureOut">
              <a:rPr lang="en-US" smtClean="0"/>
              <a:pPr/>
              <a:t>4/2/2016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DB7EB-4A25-49EA-AC00-02AB242904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63DD0-C0B0-429A-B29A-2C4B8479C82A}" type="datetimeFigureOut">
              <a:rPr lang="en-US" smtClean="0"/>
              <a:pPr/>
              <a:t>4/2/2016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DB7EB-4A25-49EA-AC00-02AB242904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63DD0-C0B0-429A-B29A-2C4B8479C82A}" type="datetimeFigureOut">
              <a:rPr lang="en-US" smtClean="0"/>
              <a:pPr/>
              <a:t>4/2/2016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DB7EB-4A25-49EA-AC00-02AB242904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6C63DD0-C0B0-429A-B29A-2C4B8479C82A}" type="datetimeFigureOut">
              <a:rPr lang="en-US" smtClean="0"/>
              <a:pPr/>
              <a:t>4/2/2016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4FDB7EB-4A25-49EA-AC00-02AB242904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67000" y="4343400"/>
            <a:ext cx="6477000" cy="2514600"/>
          </a:xfrm>
        </p:spPr>
        <p:txBody>
          <a:bodyPr>
            <a:normAutofit/>
          </a:bodyPr>
          <a:lstStyle/>
          <a:p>
            <a:r>
              <a:rPr lang="en-US" sz="7200" b="1" i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Narkisim" pitchFamily="34" charset="-79"/>
                <a:cs typeface="Narkisim" pitchFamily="34" charset="-79"/>
              </a:rPr>
              <a:t>Class 12</a:t>
            </a:r>
            <a:endParaRPr lang="en-US" sz="7200" b="1" i="1" dirty="0">
              <a:solidFill>
                <a:schemeClr val="accent2">
                  <a:lumMod val="20000"/>
                  <a:lumOff val="80000"/>
                </a:schemeClr>
              </a:solidFill>
              <a:latin typeface="Narkisim" pitchFamily="34" charset="-79"/>
              <a:cs typeface="Narkisim" pitchFamily="34" charset="-79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28600" y="0"/>
            <a:ext cx="9144000" cy="3200400"/>
          </a:xfrm>
        </p:spPr>
        <p:txBody>
          <a:bodyPr>
            <a:noAutofit/>
          </a:bodyPr>
          <a:lstStyle/>
          <a:p>
            <a:pPr algn="ctr"/>
            <a:r>
              <a:rPr lang="en-US" sz="9600" b="1" i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Bookman Old Style" pitchFamily="18" charset="0"/>
                <a:cs typeface="Aharoni" pitchFamily="2" charset="-79"/>
              </a:rPr>
              <a:t>Reproductive health</a:t>
            </a:r>
            <a:endParaRPr lang="en-US" sz="9600" b="1" i="1" dirty="0">
              <a:solidFill>
                <a:schemeClr val="accent2">
                  <a:lumMod val="20000"/>
                  <a:lumOff val="80000"/>
                </a:schemeClr>
              </a:solidFill>
              <a:latin typeface="Bookman Old Style" pitchFamily="18" charset="0"/>
              <a:cs typeface="Aharoni" pitchFamily="2" charset="-79"/>
            </a:endParaRPr>
          </a:p>
        </p:txBody>
      </p:sp>
      <p:pic>
        <p:nvPicPr>
          <p:cNvPr id="4" name="Picture 5" descr="C:\Users\Kush Sehgal\Desktop\images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29000"/>
            <a:ext cx="2667000" cy="2209800"/>
          </a:xfrm>
          <a:prstGeom prst="rect">
            <a:avLst/>
          </a:prstGeom>
          <a:noFill/>
        </p:spPr>
      </p:pic>
      <p:pic>
        <p:nvPicPr>
          <p:cNvPr id="5" name="Picture 3" descr="C:\Users\Kush Sehgal\Desktop\imag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05600" y="1828800"/>
            <a:ext cx="2438400" cy="2362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828800"/>
          </a:xfrm>
        </p:spPr>
        <p:txBody>
          <a:bodyPr>
            <a:noAutofit/>
          </a:bodyPr>
          <a:lstStyle/>
          <a:p>
            <a:pPr algn="ctr"/>
            <a:r>
              <a:rPr lang="en-US" sz="4800" dirty="0" smtClean="0"/>
              <a:t>What is reproductive health…?</a:t>
            </a:r>
            <a:endParaRPr lang="en-US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0" y="1752600"/>
            <a:ext cx="4343400" cy="5105400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en-US" dirty="0" smtClean="0"/>
              <a:t>It is the state of physical, emotional, behavioral and social fitness for leading a reproductive life.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According to WHO: A total well being in all aspects of reproduction, i.e., physical, emotional, behavioral  and social</a:t>
            </a:r>
            <a:endParaRPr lang="en-US" dirty="0"/>
          </a:p>
        </p:txBody>
      </p:sp>
      <p:pic>
        <p:nvPicPr>
          <p:cNvPr id="1026" name="Picture 2" descr="C:\Users\Kush Sehgal\Desktop\oth_mpslogo-bi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1828800"/>
            <a:ext cx="4191000" cy="4724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lgerian" pitchFamily="82" charset="0"/>
              </a:rPr>
              <a:t>Reproductive Health- Problems &amp; Strategies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67200" y="1752600"/>
            <a:ext cx="4876800" cy="4525963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en-US" dirty="0" smtClean="0"/>
              <a:t>India was among the 1st countries to initiate actions &amp; plans to attain total reproductive health as social goal.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These programs are called as ‘ FAMILY PLANNING’-initiated in 1951.</a:t>
            </a:r>
          </a:p>
        </p:txBody>
      </p:sp>
      <p:pic>
        <p:nvPicPr>
          <p:cNvPr id="1026" name="Picture 2" descr="C:\Users\Kush Sehgal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524000"/>
            <a:ext cx="3962400" cy="5029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0" y="1554162"/>
            <a:ext cx="4419600" cy="4525963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</a:pPr>
            <a:r>
              <a:rPr lang="en-US" dirty="0" smtClean="0"/>
              <a:t>Improved programs covering reproduction related areas are in operation- ‘Reproductive &amp; Child Health Care Programs’ (RCH)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Create awareness about various reproduction aspects &amp; provide   facilities and support to build reproductively healthy society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2050" name="Picture 2" descr="https://encrypted-tbn3.gstatic.com/images?q=tbn:ANd9GcS9at0sFK6jXEEVcOvbtuaWi6ofXUQzK7OeSSUG0PSuZbzr9xaJ8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1600200"/>
            <a:ext cx="3810000" cy="4038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latin typeface="Algerian" pitchFamily="82" charset="0"/>
              </a:rPr>
              <a:t>POPULATION EXPLOSION AND BIRTH CONTROL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increase in size and growth of human population is called population explosion.</a:t>
            </a:r>
          </a:p>
          <a:p>
            <a:r>
              <a:rPr lang="en-US" dirty="0" smtClean="0"/>
              <a:t>Indian population- 350 million at independence and crossed 1 billion in May 2000</a:t>
            </a:r>
          </a:p>
          <a:p>
            <a:r>
              <a:rPr lang="en-US" dirty="0" smtClean="0"/>
              <a:t>Alarming growth rate- scarcity of basic requirements (food, shelter &amp; clothing)</a:t>
            </a:r>
          </a:p>
          <a:p>
            <a:pPr marL="514350" indent="-514350">
              <a:buFont typeface="+mj-lt"/>
              <a:buAutoNum type="arabicPeriod"/>
            </a:pP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reason for high population explosion are,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Decline in death rate.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Longer life span.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Decline in maternal mortality rate (MMR)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Decline in infant mortality rate (IMR)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Some religious belief against birth control.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Lack of reproductive health knowledge.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410" name="AutoShape 2" descr="data:image/jpeg;base64,/9j/4AAQSkZJRgABAQAAAQABAAD/2wCEAAkGBxMSEhUUExIVFRUVFxoYFxgVGRgcFxgYGhoZGhsXFxgYHCggGholHBkVITEhJSksLi46HCAzODMsNygtLisBCgoKDg0OGxAQGzAkHyQsLCwsLCwwLSwsLCwsLCwsLCwsLCwsLCwsLCwsLCwsLCwsLCwsLCwsLCwsLCwsLCwsLP/AABEIALkBEAMBIgACEQEDEQH/xAAcAAABBQEBAQAAAAAAAAAAAAADAQIEBQYABwj/xABJEAACAQIEAQgFBwkHBQADAAABAgMAEQQSITFBBQYTIjJRYXFCcoGRsSNSYpKh0dIHFBUzQ1OTwfAWJDRjssLhVHOCovE1o8P/xAAaAQEAAwEBAQAAAAAAAAAAAAAAAQIDBAUG/8QAJxEAAgIBBAIBBAMBAAAAAAAAAAECAxESEzFRIUEEIjKh8FJhcUL/2gAMAwEAAhEDEQA/APEqQ11SuR8MJcRDExIWSVEJG4DMASL8bGrFSLXVsn5hzJLjOlw+KjggjxDxysjKrGO/R5nKZSGsNrX4VAXmTiMtzJh1cKsjxGT5WKJrfKyrbqoFZWOpIBuRUE4M5XVdLzUxJt1RrivzTf8AbceHZ0OvgaFyTzekxMs0UckQ6BHkd3YrHkRlUsGtt1gdbae6gwQMJiWjbMtr7agEEHcEHQitXybjsLilEU0ao3o2IUg/5UhGlz6D3Hcb1DxvMjERpI/S4d8kYmCxyXaSA2+WjFuwL8bHQ6ULE8zpkjZ+lw7FMnSxpJmki6Rgq5wBbtMoOUm16lSwQ45G8u815cOC6/KRX1YCzJ4SpunnqPGqGvS+TOTcZh2EMk2HlCzDDNllvJA7FgiucvYYqwCm44HKapuWua4kj/OIcqkyNGUvYM6gFsqnsEXAIJtfapaT4KpteGY2urR4fmTiGjDmSBG6Jp+ieS0whVS2cpbYgaC99QbAa0wcz5ujzGWAMEWR4jJ8tHE1iJZEA0UKysQCWAN7VUvgz9dV/wA5+bow+POEilWS7IqsTsXsLOcosbm+g2IqRLzExAkSNZcPIzTrh36OTN0MrkhVmst1uQ2ovsRuLUGDMV1aJeZ0nWvisIqKQnSNLaMy2uYlbLqyi1z2Rca60vJ/MjEyHKzwwO0xgRJ5MrSSKQGWMAHNYsovsb2FzpQYM5XVp05iYkqCJMPmZZGjjMlpJOiZ1cIpXUjIx1Ivpx0qLBzTmeEyiWDN0TT9CZPljEoLF8oFuyC1ib24UGCirq0s3MmdULGbD3VI5WTpDnWGQJ8qVy9hc6347mxGtD5z82hh+UDg4ZRJd0RWJ2L2FnIUWNzfQHQjegwZ6urR47mTiY2Co0M7dKIHWCTM0crFgqyCwy3ytrt1TcginR8yJ3eNYpsNKJC6545bxq6IZCjtYWOVSQeybHXQ0GDNV1WWH5DeTEHDxSxSMAxVkZikmVC5VCVBJIBAuBrpUjAc15pUjkzxRxyK7l5HyrGiOI88htoGe6qBckg6UGClrqv/AOyMokZXnw0aBUcTPL8i6yXyGMgFmvlfQLplN7Wok/MueNZ3llgjWBwjF5O2xj6RBHZTmzLYjz1tQYM5XVqOUeR8GcLNNhnxB6B0QSy5BFiGY2KxJlDIwF3ykscoN7VlL0GB9dTL116DA+upl669BgeKWmA04UIOqRyTixDPFKQSI5EcgbkKwaw91O5MwollRCbBuI30BNhfibWFSeVeSxE0Vg6iTdXKlls1t10IIII9tCUSYOXkXE4ybI1sSmIVRpdTNexPlfW1WWL53QMJZxBIMZPAcPIxcdAAUEbSIuXNnZFtYmwzE66Vkrp81vrD8NOASxOVtwO0ON/o+FQSbAflAazfJ6nDdHfT/E3N8Vt2irP7SKz/ACBysuHGJDKW6fDPCLW0LMjZj4dQ++q26fNb6w/DTpQgJFm0JHaHD/xoDTjnZHe/Rt/+O/Mtx27Wz+r4b1bco/lAgkgkhSKZFkEREeaIRQtFIjhYkRFupCkZmN9u81ggEsTlbcDtDjf6PhTbp81vrD8NAaZ+cAmbGpGjK+OxUckRLKoQiWRgHYkAH5Qa3sLGp/PTnQwxSLEUKxx2mVCGiknkPSTsCN+u2W4+Zp44yQIDs2wPaHEA/N8a5Ahv1W0F+0Pw0B67hEgnQYvqmT8weG6zoQpMRiRWhyiXpRcKTbJubnSs5y7z3doXil/PFmaJYXi/OGGFFkVekWNdTmUXyXynMTrWN5O5RMEiyxZldTobgjyIy6g8RXomIwcHLGG6SNRHiIhqtxpcnq3I1iY3sT2TcedktX+lG9P+GWxvLEWJ5ThxCK0YeWFpBIVIVwyhsrADqaDfXerrE87sLhcY5ghkIOOSectIrBhDK7KsFgLKSxa5J4DxrCtCAxRkdWUkMCbEEXuCCuhuKFdPmt9Yfhqpc13Nfnp+bQtAzYpE6Uyq2Em6NySADHJoQUNgb7jXvrRc3MbFi+hnxBS2GxbyrmxYV4kZ0kP5wJxnmAIJDRli1iDavMSEsDZtSR2hwt9HxrkyEgZW1Nu0Pw0BrhzxiGLw03RuVw4nBGl26V5mBHdYSC/kalYDn3DHhRCIplvhnw7ojRrCS0bJ01ggd3JIYhmsLm2wrC3T5rfWH4aflTLezb27Q7h9GgNJLzqQyzv0bWlwK4UC4uGCRLmP0fkz767F8sxYrlWHEqrRh5oGkEhUhWDKGsQB1LAb+NZi6fNb6w/DTpAgJGVtDbtD8NAbzH88IcHipWwcT5mxfSzGSQMjCN5LJEVUWRs5bMbnb2pN+UBOkjN8bKq9KT+c4gyEGSF4wiLouVc98x6x8OOEASxNm0IHaHG/0fCm3T5rfWH4aAm83Ol/OoTCVEquGQu6ot163WZyABpxPhWzxfPhIcfiBD0i4Uxrh0OGfJIixtnzxPbW8nSGx0IbWsC4Qei2w9IcQD82uUIbmzaC/aHeB83xoDcR8/IulldlxVykaRzmVJMVZM5Ks8yMERy4JEYFsg3ubwOd3PBMZHKojdGlxEM3WYNbo8MIWUncktcg91ZS6fNb6w/DTmCC3VbUX7Q7z9GgJvKPKfSQYaEF7QLJo2XKGdyxK2FzcZb5rnTutVXUiJUJtZuPpDuv82mXT5rfWH4aAFXUchLA5W3I7Q4W+j410QRiBZtT84fhoAFdRbp81vrD8NOslr2be3aH4aACKeKXMnzW+sPw06RbMw7iR7qlEMk8kMBMhYAi+oJUDbe7kLpvqbaVa4+G+Jw6P1mzqrtePM15NiInYCwNtTf3CqrkhFMqhiFXrEkhWGikjqsCDqBoRVgk2fF4di4cmVLt0Sx651+aOsfGjCLkQp+6i/hx/wA1vS9Elv1UX8KP8NTOSHRZ4DJbIJYy+bVcgdc2YcRa960xxHJsnRn5Jb52ZHMiql5VzjNF1icgcxgm2oB2rqlpXo4o6pezGdEn7qL+FH+GnPElz8lFv+6j/DV/yZJgzh5hKU0ldkL5xP0fROEMeTQvn6O6t1e1psRMx+JwIaQRpAxePE2d2myq+0IAVrLcX1AvtqKNx6JSk/8Ar8mT6JLfqov4Uf4a7ok/dRfwo/w1puWJsC+KjZAqwtPKJujL26MSfJva/VDKTothYaAU2X8xEc1zD0gDWEb4ggN0S9GMPn7YMufNnvYbGmY9DEu/yZx4k/dRbD9lH3erSCJP3UX8KP8ADW06bkzO6hIFRnK3Z5z8kmJjAZGzXV2hLnxyjxvH5JxHJ94pHWJD0y5lzTMwtPaxVyyGDoOsWNzmJHhUZj0Tpl/L8mS6JP3UX8KP8NTuSsccNIskaRggWIEaAMpOqEhdjUDD3yrfewvRTw/rjWmldGeqXZqOd/J0Uipi4442WQAMTHGTqOqT1dxYofECsn0Sfuov4Uf4a2HM+Tp4Z8I3FS6X4bA+5sje+skQRodxv51GldByl2J0SW/VRbn9lH4fRpFiS4+Si/hR/hp/D3/yrl3qdMehrl2D6JP3UX8KP8NO6JLfqov4Uf4aWl4U0x6GuXYPok/dRfwo/wANK0SX/VRfwo/w06lbemmPQ1y7GiJLfqotx+yj8fo03ok/dRfwo/w0Qbf140lNMehrl2NMSfuov4Uf4aVYk1+Si2/dR94+jTjXDj/XEU0x6GuXYPok/dRfwo/w0piT91F/Cj/DTqsubjquLw5dlVBKhZnF1ADXu2o0qHFdBSl2VqwLe3QxX7uijv8A6aUYQafIR6mw+RTU9w6mp8K9Si5QAxCsMhmOGCMr4lOlQGfMxM9isjZADbQgd9Zgcpx55kMoZOlkWKS5DsGMx6Vm1Vb9I65wv7S/oC1Fh+i7yvZ5zzogQJEyqqktIDlAUEAREaDS/WNUeE7a+dabnuiKEEbFkEs4VjuVAhsToOFZnCdtfOsLPuOqv7VkDRPQHrH4CrLkLm5isY2XDwPJrYsB1F9Zz1R7TXqnN78i6AA43EX1uY4LAX4hpGGu3ADzrKU1Hk1jFvg8Wq1w3JGInZ+hgkkALElFJUAXJJa1gPM19Hcm8zeTcPbosHFcbNIOkbzvITVhyrivkZQCoAjfQAW7J7tqyfyEuDRUNny7yJIFnQnbUHRm0ZSp0XU78KuecM2TEQFQOqwcaEXOZd1Llh2RoQp8KzuEZw6mNsj36rZglj35yQF871OxaSFoTJN0rlrWEiyFesLaqx3udK6GYItBy/h+ImHhZDbwvmF/Owp36cw1ibTbj0U8fp1Ujm5P9AeBdb/Gnjm7NlI+T3H7Re4+PjWmuwy0V/rLH9PYbum+on46fLy5hgSLTaE+gnf69VP9nJu+P+Iv30+fm7MWY3j1J/aL3+dNdg0V/rLIcuYax0m3Hop4/Tpv6ew3dN9RPx1XDm7NlIvHuP2i+PjTf7OTd8f8RfvprsGiv9ZbScuYYHaXYegnEA/PpF5cw3dNt81Px1Wzc3pid49l/aLwUDvro+b0wv8Aq9j+0X76a7Bor/WWP6ew3+d9VPx05+XcOAP12o+anefp1UHm5PwyE9wdbnwGu9V2IFsoO4X/AHNR2TXIVVb4NtyBzsw8GIjk+Wsp63VXskENs/cSfZV/z/wkeGk6cCRopTfNGqkBjrrdho18wPG5HCvKMP2vf8DWx5t89zHCMNigZIgLIwAZkX926tpJH3C4I4XFgCsftiVS9IAeXcPYH5bc+inC30/Gkj5dw5IHy2/zU/HVnJgOS51uskadY9l2iNza91mBUDbs6VHi5qYUt1MSTY+i0Lj3hhVtU/TK6a/aIf6ew3+d9VPx048u4fLf5be3ZTw+nR/7DKRpiGPlED9olp7cxOqAMRbrHtxZeA+maZtGKiH+nsN/nfVT8dLJy7hwSPlt/mp+Okn5iyi+SaF+4XIJ8tLe81V8p83cTGzFoWIuTdLOAO8lCbe2oc7FySoVPgthy7h7E/Lbj0U8fp+FN/T2G/zvqp+OswvYPrL8GoVV3ZFtmHRrX5dw/wDnbD0U7vXpV5dw9j+u0HzU7wPn+NZWbf2L8BSxbP6v+5abshsw6NP+n8N/nfVT8dK3LuH0/XbfNTvP06yVEl2Xy/mabshsw6NVHy5hybATcfRTu9em/p/D/wCd9VPx1mcL2vYfga9H5ifkokxIE2MLQQmxVBpLIO+x7C+Yue7Y1DvkvLZKoi+EZt4ZOUXhgwkTuQznrWHaCXLWNlUBRqT91es8zvyU4XChXxYGJm3sf1KHuVT2/NvdWr5H5Jw2Bj6PDRLGp3PpMe9mOrH7qO+J14Dhff43INcNvyG2dtXx0kSWnCAKqhQOyFsB4WHAVGfEk66Ad9/h31AkxI1O5vp99vHv1qNNNc67jTc+0eIHlXG5tnZGsmviNd/Hvt56/wA6jcqzExS9awyPuPonY31qPn00t7xcny8taicqsOjlGhORr6gWFjpUJ+SzieCch/r4+rmsdiQLaHrXOgy9rXuq4xYIxeFVmLMroCzsGkN5ARnykgCx0Fyba6XAqo5Ba06XLDtdkZmvka1l4+XGrGeRjisMz9L+sQ3liWI9sajL2h4mvZPHRbincKQi2h0I3FdfSu4846lfc+dNvTnOp86A6krr0l6AuOTOQzOhZZ4lcBisbFs7CNM7HQEIMoNi1gTpUzEc0pI7ZpFNjlkVAxZHMRlVAGyhyyiwsbX0oHJfLUMOHliaAs8os0iy5GyWFo+yepfUgEZuOlP5W5zdNh48OEYIpVmzyvICUXKFTNqim5O5OtgbACqfVkv9OCFi+TTBIgLBiW9EdWwaykNxzAZrdxU8axqclvisSYkIDHpW1zbKzsbBAWY2GgUEmtvLy3JMFjYLbpQ/VvpYtZQL2CjORoL2AF7CsDNjeinLhUcHOCri6kF37rEHiGUgjgRWV2fGTejHnBN/sjigbqgkF8oKMLseoptG1pBZpIwbqMpOtqZ/Y/GakxKAL6tLCFICZyVYvZlCgkkXAse6p457z5YsiqsqFvlNSQnyRWNcxPVHQoCWzMbb6tevxHOudwVsgUhxYBjYSR9E3WZix6vEkm/urA6A0vM7FqtmjUFXIt0ke9iTdgxVcojcnMRYWNJhuaOJLKbIFys+Yutup0t1Ui+dvkX0TNwOgN6K3PTElTcRkPJI7AqbHOpV1Ot8pWRxprrob0PD875+qgSEKoZYwFIEfSdKGKZWGuWVxrfZTuL0BCxPNrFRyJE8JDyXyjMljl7V2DWUrY3BItxtVtgOQeULKqM0YZwuYTrls3RAMBG5Zk+ViOZQR1hVdi+dM8k6TtkzrmvoSHz36TMGJ0YMRYWAv1QtS4eeOJTI6iMZLqi5TlVR0BCi5vYCCIakne5JN6ATE8rco4W3SSyDrMozlHBKhSbBrgizr1tjfQ1Jj56vnPTRK1j2oyUca+1T7hVJy5yscR0I1CwwpEtyLnKNWNha/DyVe6oLRlpCqgsSxAAFyTfYAb1ZSa4ZVwi+UenYfkvCcqQsY2AkFjny5ZUNiB0qg2dfpXPnwrzPlDBvDI8Ugs6MVYeI+I8a9b/JJzInhl/OcQDECpVYj+sbMCOuvorsbHW4G1qwn5S8XFLyjO0RBUFVzA3DMiKrEe0EeNr8amXlZKw8PCfgzc2/sX4Cli2f1f8ActJNv7F+ApYtn9X/AHLVDQFUiOBpGREUszWCqouSSTYADc0KKMswVQWZiAABcknQAAbknhX0T+TTmKnJ0YmnAbFsuuxEKnXIv0jxb2DS96zmorLLRi5PBXfk6/JgmEy4jGhXxG6x6FIj9Lg8g9w4X3r0HE4mxoM+J18tAOPt7t7VXySgd5Jv4X/r+vDz7LXI7q6sBJp/G2329/HjUKSYXGu9raDhvoCf679KSVgLXIv4cPIcdOP20DNr5cDcWHAHj/XGsGzoUR0uJPA+ZPu2HHew8aD0uUa+29jfbhpYXtpbhQ2e3cPsJ2PhqfsqNNIL228ANT4D/wC1U0wFeZjsV99h7T30DlFupLt2X4b6HW1vtpCR9HyBFh4DvoXKQ6knW3VvZ1Tc37/CpXIfB4pyNFnmjWytrqGvYgC5BC6nbYb7VO5dkDyQyAWDjQEMpAVrWyM7BV7sptVbya6LKhkvlBubX07joQbA2OmtT5iks2HUSdI5ZVeTr2N36v6zW4B8Bt4k+2zwkQU5YxAAAxEwA0AEj2HlrRByzicp/vE24/aP3N41oRyXhv3N/Eu9z52IF/IU79G4e36gbj05PH6VabUjLegZn9NYn/qJv4j/AH0TEcs4gO394m7R/aP3+daD9GYb9wPryfip0nJuHJPyA3PpyfiptSG9Azg5ZxOU/wB4m3H7R/Hxpn6axP8A1E38R/vrS/o3D2/UDh6cnj9Kk/RmG/cD68n4qbUhvQM/Pyzib/4ibsr+0f5o8aSLljEG/wDeJtj+0f76by/hljnZVvlyoRfcBkVgCeNr2qHDx9U1n5RqsMlPyviCCDPMQdCDI9iO4i9Rp9k9X+bUKiz7J6v82qCRIO17/gaHRIO17/gaHQBW7A9ZvgtJB2l8x8aVuwPWb4LSQdpfMfGgB1bciciz4siKCMu2Yk8FUWHWZjoBVTXtH5CsXB+bzxsR0vSZyPSaMKoFu8Bs1+7MKmKyysnhZInIn5Jo1scTK0rcUi6qDzci5HkFq0xHLvJfJlxH0fSbFcOA8h8HkJt7C3srLflDPKju4MjyYe5yrAMqBTsJI1622l2v56153OLM3mfjV29PCKKOvy2brnP+UvEYmN44R+bxEgHKbyuCGuGfSwNhooHmawVEXsH1l+DUKqNt8miSXASbf2L8BSxbP6v+5aSbf2L8BXpn5GeZYxMhxc6/IRGyKRpJICDx3VbDzOnA1WUkllloxy8Gl/JDzE/N0GNxKfLMPkUYaxqfTI4O32DxOnoM89z5cNPeT76PiJr27vs0F6q8TJYV51tjkzvqrSBySE7G39bnv1IHtqK0tuJvtf7NT4G591Pd/Ha+3npr3dr7e42hSONdO4eGhvb33rnZ0pHTSm29hroDqe659lBvbcWuf6+NNMhJBNgSTpYEgDv4KdfZUVmJtub948d9fZUGiR0jXvcDLwF9WOnDusONNJawAugO+mw2JsT9tAC3bUkZTYgWFj3H6XDentYDQKBuWJHsFCRpZrAgDW9rm1hffz8h7qFjtEludMr6Ekk6HvHl99OaXQki5C211be299L37r+NR+UXsjjRNG0A02JsCwttbarRIkeQ8lxF5UC76nsq+yk9htG22NW0jA42AhGQGVLK0KRWGddOr2vM1Xch26dLkjfbxU6XA0vtfxqw5RRIcTAVByq6tcszM1mBI61gANh5a3r2jwUXAp3CoY5Tw/79fasn8kpw5Sgt+vXcejL4/wCXXZrj2cO3Lok1b83IBJOV6ATkq1g7lI0ta8kpXXIovfUe3as9+k8P+/X6sv4KmYPnIuHdjDjOiY3UlBKCRfbRNrioc445JUJZ4Nv+isE8OI6BMzlp3g6UTC0USjVWHVuOsRm12BtVdPgI5omkhRYyVzAMLERq0jXGW4BOXJnNr9ESe3Wek52lkkU45ishvID01mNuPU42F++1QP0tB/1C7W2l27uxtVVJdlnF/wAQKYWKTlErMLxiAuRrumDLrorKT1lXQML7XFWHJHNfC4lUlWRkSWUJaNXtGM8cZVg/SBXYMXBaXusCDpkuX8Qsk7Mt8uVACdLhY1W9vG16hRcfI1zS5OuPCPSOTeamDmjjcRsodMPbNIW1kkCsbrlBsLggD3VSc4eQMOkHTxllVY4VyMwOaSSOJ1ZTYXRg2IPHWIi9jpjqlzYlujSO/U7dtNWN1ueJ0FhfbW25qCTbQc0MMwiTpQsqAricrZmV8oma4IyjLEmLWwOpiTfNRMD+T+F3dDJJ1Gyl1Iy3AjewAQjVJVF2ZdVawaxA8+h1Pv8AhTL0Bv05oYVkRhLNkbpGFteyJbxl+iCLJ8iD2idSMuzFRzJw4CP00tmaM9RS5QP0J6NsseUvlkJBzLewshubYJh1QfFvgtJCOsPMfGgNfy5zSjhw8sqmTNGVNmvlAborLcxLmbrm4ORxbWPcjM4TFvFlkjdkdXJVlNiDYbGol6KewPWPwFAbbCflA6SwxUZLD9rDYMfFozZSfIr5VcnlPCYi4OIw7/RxKZWH/kwy+0NXlVEn7TeZ+NaKx+zN1R9eD1D+yuGmBtAmpBvh5r30OoUFhb3VDl/J9Dr/AIpD35VYDzAA+NeeL2D6y/BqNhuUpo/1c0iW2yOw+Bprj7RGiS4kbN+YEZP+NtoB14SNgO5zXtnIWIwkcEWHw8i5YlCgE2J7yQdyTqfOsl+SHk6afDPicXI8yuQsKyksbL23u3W1bQa8D31pcdzcwxuQhU23U+PcfKsbJUy+mWUbQjfHysMsMQ5vYbXqtxUn2aj+uPhUSLk6eH9VL0q/Mbf2A/yNOE6t27xt49nu0PCuaz4cmtVbyjpr+ZFPTYtLGh9vbf7fgQLeVRJXNrXA8uA1NvsqwES9kSR3Otg2+lgNdAPC/wAarcVCyZg9xp797EVxzqnD7kdtd1c39LyBlbSw00OnEAnY/wDrQc4v5an3WpAx0ZhxLWHdawB+PupCMtgDYkgk8SMw17tvhWZuMDNYXFjqB3rm7h35QdeGtR8wFrAGzXF7km3tFvs2pH62upDZm1BAy3sDc6nz41xtqCRscqhbCw3Y6babk8aEgutobEE7XC8eIs29zSYlyEmdgNmAvckmx222p2e17BQb7q128yNl/wDlJj36jjMT1GGp19K4FzoNBwq0eSsuDyTkuRFlRpL5QdbX7jbYg2va9jVhy3i4ZJYjESbGxuGHpC3aYknfXyqlqVyKL4mEHYyx/wCsV7R4KOXkfEEAjDzEHYiN7H7KIORsTlP93m3H7N+4+Fa/C4Z5pFRFLyObADck+dWP9mcV0nRCHM5TpOqyMmTrdbpFJW11Yb7i29bbK7Offb9Hnn6FxP8A0038N/uoGPiZJHDKVOY6MCDr4GvQ05GkKLJ1crKWvfsqAzZn00BCNbfa25F8nzwPXh/7X/8AWWqzrUVnJeFrk8YKQdk+Y+DUOrrE828Qh6PIHkuCY4mWSRQATdkjJIGo1NRm5CxQTpDhpwmXNnMT5ctr5s1rWtresjYh4jceqv8ApFJDx9U1aYnm9ihqcNMD8mgUowcsyORlQjM36qTUCwy0LAckSu0gyhOjFnMrLGEJ0CsZCAGJB030PdQFZRZ9k9X+bVNPIOKvYYeY3dkBVGYF1zZlUqCGIyPtfsnuozc38UykjDS2jAVrowsxkCBNRq+Z06o112oCrg7Xv+BodW2H5v4vMbYTEHKbG0UhsbA2Nl0PWX3jvqrdCpIIIINiDoQRuCO+gHt2B6zfBaSDtL5j40rdges3wWkg7S+Y+NADox7A9Y/AUGjHsD1j8BQAaJP2m8z8aHRJ+03mfjQCr2D6y/BqNyTgHxE0cMYu8rqi+bG1z4Degr2D6y/Bq9G/IRyQJcc87DTDRkj13uq/ZnqsnhZLRWXg9xwuETDQxwxiyRKqL5Lx89L1Dlk3t/V7EX8LE1NxbjfxqsxDEDbht3gW/wCa82x5Z6FaIskltRwt9oOvvorIs90a2axIbibHY9+nwqMdW8Bob+OunftUQyEEEGxubHiL3I9oA/8AalN0qpZRN1EbY4ZncThJlxAAvlBOuvdWmwE+dAkgzKR7R5Gp+Dx8UoHSAKxG4Gm19e4/ZRvzaLcSx29dfvr21dXbHk8OVFtUuDNcqYcxNYnS4IbvFtWA8urVc+pJPpkBAeC3IsR9vsq55z4lSyhOvkXXL6RvcAHu2186rII7SKunUsC292NtuP8A9HfXhXRjGbUeD6KiUpVpy5IU46twSGuy68L2tcnTQfClc2Xqg2FlvYAE2AuAd+NtuNBeTZQdQCQbDtEgM/G5sTa476czdUEDRSQM1tSAbEngWNhWZsBCvY5wFQXvrueF7DU7cK7GOCr6bK92LdntaZbV2dRci91JF+A/8Qbnc/bReU3JSSx6uUkdW4JNxvxO/HTwqVyVkeNVL5D/AMTB/wB2P/WKiU/CORIhBsQykEcCCNa9o8FG85O6PpE6UusdxnMfby8ct+PCtQOcMMeMSSN5PzdYygjCZAqhZAiZc5z2L5ixOpZj3V5cOckn7uI+Nn+Ae3up45xvYnootx+88fp+Fbu2LOZUzXGDZck8rdCgRgzC5BFxYLlOiKwIB6TLIdNTGvjWT58SBpkYKFDIxCjZQZ5iFHgNqj/2kf8AdRf/ALPx1C5XxrSyEtbq3VQNgoJNhx3JOvfVbLFJeC9dUovyX8fPebp5JmzMrqIxH0jWQXRvkyb5etEl7DXXwIFPzzke+aJTmWxuzG/93kw99TfUSFt96zY7J8x8GodYm5usT+UFuqq4dEUa2VrdV0mBVbKAthObG3oi99b0i84M7zmWLpEnKsyl2DAx3CESanQEg3Gt+FUuI3Hqr/pFJDx9U0Bp4+ejKrBYEUtG0RylgoiPSFVVeGUyb3NwoHEkyf7dMpV/zdTIIkiU52sIldWKleLFkPW0IzW4CsXRZ9k9X+bUBp155MQqLCoVEaNAWJIQiDtG2p/u41sO0dBYVm+UcUZZZJSLGR2cgcMxJt9tDg7Xv+BodAFbsD1m+C0kHaXzHxpW7A9ZvgtJB2l8x8aAHRj2B6x+AoNGPYHrH4CgA0SftN5n40OiT9pvM/GgFXsH1l+DV7/+Qzk0R8nNMd55Wb/xTqAfWDn214AvYPrL8Gr6p5n4MQcnYVLWywITbvZc7HzzMayuf0mtS8krESePl7/uvVdLtrwIFvD+jUvFnQj7e7Ww+y321ExDWBv3C1++9jf3fbXmy5PQgivlbc917e3Q+Z1J9lRJ7e5hvxudfs4eNSsQdDwOgHncAg/+vuqDKeuO4Gwv5G5HlcCszdCM9jptdrX30NgPO4qC5ZjYnW3W4asAT7Le+pa62HtB7h6Pl/zUF27RINiMrd4IIAa3EUJwK73AAsLDbgvC3j3X8RQRIFAG1rm53Fy2p7trj+rPxAK3JOjagjgDl1+w++gTL1gp0Q2N+FgAR7CLn391SSCwaDO7cAAFA0GRrAE6bEio+JmsA1g1rN1r92pPdtUpTYWPAr3AaEdrvGpIH/FBUDK97n0VA0AHpEnyOnmKEjcgjzXJklZQco7OoIzH7dNafyovycmpzNqWJ1A64yg8BcWtSxKFJJIOdhma4N9iEXhYdw/lQ+UbOHULmYI+oPVXTa+t2tc24XFTHkpLg8houAiLSxqN2dQPMkChVL5D/wATB/3Y/wDWK9o8JFv/AGai/wCof2RLb2Xlpw5uRWI6eTcfsV8f87xrV8g8lxTJiGeUq8ULyIijtZADmZrWCi4Ftzfwq4m5uYaPDxTO8mvQNJci1pQ5IKKueIDKAGa+a/VvXQ4QRyqyx+zzl+bKWbJMxYKSA0YAOUE2uJDbburP4ntt6x+Neq8o8krGueIFlKyPckaRlOp1TZrdZTmI9NAbG4rzzkrkv85mkiUnpMsjRqBcu69bJ7QGrKxJcG1UpNPJWDsnzHwah1vsPzFiZyv5wxjc543CizRAwKXFr+nOVHqE+cGfmRYhhiU6IBM7FXujOsBC5QpvczoLjuN6zNTKYjceqv8ApFJDx9U1ssbzDbp3jWdLot9VktbKxVWcLlDFUJtfyvY2D/YWZD1pECnMuZQ7agycFUkXRFkubDLIhJF6Ax9Fn2T1f5tVrzm5BODZEZwzMJM1uzdJpIuqeIIQH21VT7J6v82oBIO17/gaHRIO17/gaHQBW7A9ZvgtJB2l8x8aVuwPWb4LSQdpfMfGgB0Y9gesfgKDRj2B6x+AoANEn7TeZ+NDok/abzPxoAmGiLjKN2dAPbmFfXYjyoi/NUL9UD7q+UObyZp4R34iEe9jX1nOesf64j/n3Vz/ACPRvSVOJ1Hdp9o1/r2VBn2I7h9o4+3+VTCx1778e+xt9t/dUNwCrafdYG/sFya89nfEhTLe4OxBJ77kbf6h7Ki4tSVz7tYjTxFgfA7++pTHUnWwO3he59ts2viKAQAMp9IE+Ztc/wA/dVDVEOIam2oChSfAKCtxuLjSq/FyZVvqbEebNcAgd1wRbv7qsY2yOb9klSTx0W1vFbkVFxUYAHgLHv0vrrodgNaF0DxKZLDMNHsCdstrLfh2j/6kbGgTWViSOqVItuRZQug7uuTTlVsqAm91AzcF0YmS3faw7r3NK1gQSLWG51NgdQRxJsKkHdFYj0gyq6nhwuD4EWHhYe2Go0A9EXXvIOh1J43AA4VKw5LEEWOUAKpOnHe3EEfbUEsFBv6RuSeFjubeN/dQkdggACGOl9LcALi4A13sLeNOx5KiQWYAgm99CMp4jgT8KJE+Usx6wi7Q0spDfytxoU0TMXjcAqUcrc91za3DjbyqyKyPHqk8kSBcRCx0AkQnyDA1GpYDZlJ7x8a9k8FHoOAxLxZzGV+UjaNtVIKPa9tfDepuL5Znkh6FsmWyKzBUDusd+jV3GrBeFeY9Ae9frL99PEJykXXcekvj4+Va7z6MdhdnoE/KcgSQyynIwdmuRqxWw8dSF0HcO6sFHi3hm6SNyjqxKspsQddjQegPev1l++nzxEsxBWxJ9Je/zqkpajSENJKwvLE8arkldejsqWPZXOZco8OkAa3eKfFzjxStmXESA3voeOVV29VEH/iO6oQhOUi67j0l8fHxpnQHvX6y/fVC5ayc5MWrMwxEl3VMxvqbLp9jMPaRQ4OX8Te/TyXUG2t9o1j2Oh6iIvkoqDNFc7rso7S8FA766KIi+q7H0l++gHcocoyzkNNI0jC+rG51YsfexY+2hT7J6v8ANq7oD3r9ZfvoksVwuq6C3aXvPjQAoO17/gaHUiKIg6lePpL3edM6A96/WX76A5uwPWb4LSQdpfMfGiGLqgXXQk9peIXx8DXRQkMDddCPSX76Aj0Y9gesfgKToD3r9ZfvonRdW11vmJ7S9w8aAjUSftN5n40vQHvX6y/fT5YSWJuupPpL99AT+a7WxOHPdiYD/wC9fWGJ4/1vXyXySMssZuuksbdpdgTfj5V9aYrUk8Db7/51z38G9PJUy/E/h/r31DlA63d/zb/affVhNFe48zfwv8bVDmAO1th3cdR/OuBndErmSw8bAn3i9vbeoU1xlIGtxceJABAPC2YAX7vGrE327gRuDcd/wqJjISASCNh9hGtxxsoHsqhqmQpY9CBqNfNTtUfFkiPIR6N7ttfXq34G/sOnjUzERjr3OW4ykHzuD48Bf2VGnXrsSR1RqL6ZWUgjXtA6m3C16gvkjsht0ZJB6wDXsb6XFvA3P9aj6cMY8y6FjG1jsykFd/HSi4iJgqlSrFeqdRdtLAb6MQCL6d1Nw8ahyNMr2bcAqQmXY6Zr28dRUgjMmRjYmymxA9PZUI882vcQajzXVhlAYyrmtrZzfUaHuNiL72qwjX5QKWtsOGt97d1wAfMXqO8GXUFVKM2pI0HVa+p0v1Tr/wDBIyQgM6qCFOTMd7kgMVB42bLw4Gh492IfKbNZybanKE38L7cdqJHEdWVhck2GYGwCi3tBG+u/jQsdKxDP1jdXFib2UgjMAfRPs1vVo8lZcHj9PgkKMrAAlSCARcXBvqOIoVdXtHgk3ljlBsTM0rhQzZbhb26qhR2iSTZQSSdTc1DtSV1QSTOS8e0EgkQAkBhZhcWZSp2PcaLy3ys+KdXdUUqgQZAQLAk63J16xHcAABoKrq6gFtR8BiTFKkgAJRgwBLAEg3sSpDD2EVHrqAt+XuXpMXk6RUBTNYoCL5iCb624cABqe+qm1JXUA+M2INtiDx4eWtXPLvOWXFoqSJGoVs11DXJsRqWY3OpudzZb7CqOuoBbV1qSuoC/5U51SzwCBo4VRctsisDZQAN2I2A1tffvN6G1JXUAtqvk50yjC/mvRxZMmTMQxexJOhzW3Ym1rX13qgrqAW1dakrqA0HJvOyaCDoUjiK2cZmVi1n31DAd3DgBX09gsR0kEMgGkkaN9ZVI+Jr5Ar2Tkf8Aw0H/AG1+FZWxyjSp4Z6liYj7yftB91RxMydnvvY7EWIt7iT7BXnMuwoM/wB9cTrw/DOxWZ5Ru5EsSwGliCLbG4O39d9RGj0A1tfQ2uBmsNfK7aW1vWIO58vuqPNs3s/21Ta/s13f6N/ydiGisoAZS2RgSTlIXMAveLg+4VEnbOc37wE3twt2TfuNzr3+7Eek/rfdQPQ9hpt+MZJViznBsEym4KtY9bTa1tCQRowF/wCr03CB4WuvWIVlsw0IYKD7RlXTx7tKyE27eY+BoM3HyP8AKirx7LOzK4N1isU0koY5OutyoFrlV3S9yHsTofKo7i1jplKrmDada1rBhv6OvDbhWNm/XJ6x+C0kvYk9n+um3n2Fbj0egRcrSZUdFRguo6pJuFCAdU75bjQA7d5BoMfFZJSb5WU6KDYEZmDBthc6W8+8VlcP2X/7if61qZDtiPNvi9W0N8spuJZwj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412" name="AutoShape 4" descr="data:image/jpeg;base64,/9j/4AAQSkZJRgABAQAAAQABAAD/2wCEAAkGBxMSEhUUExIVFRUVFxoYFxgVGRgcFxgYGhoZGhsXFxgYHCggGholHBkVITEhJSksLi46HCAzODMsNygtLisBCgoKDg0OGxAQGzAkHyQsLCwsLCwwLSwsLCwsLCwsLCwsLCwsLCwsLCwsLCwsLCwsLCwsLCwsLCwsLCwsLCwsLP/AABEIALkBEAMBIgACEQEDEQH/xAAcAAABBQEBAQAAAAAAAAAAAAADAQIEBQYABwj/xABJEAACAQIEAQgFBwkHBQADAAABAgMAEQQSITFBBQYTIjJRYXFCcoGRsSNSYpKh0dIHFBUzQ1OTwfAWJDRjssLhVHOCovE1o8P/xAAaAQEAAwEBAQAAAAAAAAAAAAAAAQIDBAUG/8QAJxEAAgIBBAIBBAMBAAAAAAAAAAECAxESEzFRIUEEIjKh8FJhcUL/2gAMAwEAAhEDEQA/APEqQ11SuR8MJcRDExIWSVEJG4DMASL8bGrFSLXVsn5hzJLjOlw+KjggjxDxysjKrGO/R5nKZSGsNrX4VAXmTiMtzJh1cKsjxGT5WKJrfKyrbqoFZWOpIBuRUE4M5XVdLzUxJt1RrivzTf8AbceHZ0OvgaFyTzekxMs0UckQ6BHkd3YrHkRlUsGtt1gdbae6gwQMJiWjbMtr7agEEHcEHQitXybjsLilEU0ao3o2IUg/5UhGlz6D3Hcb1DxvMjERpI/S4d8kYmCxyXaSA2+WjFuwL8bHQ6ULE8zpkjZ+lw7FMnSxpJmki6Rgq5wBbtMoOUm16lSwQ45G8u815cOC6/KRX1YCzJ4SpunnqPGqGvS+TOTcZh2EMk2HlCzDDNllvJA7FgiucvYYqwCm44HKapuWua4kj/OIcqkyNGUvYM6gFsqnsEXAIJtfapaT4KpteGY2urR4fmTiGjDmSBG6Jp+ieS0whVS2cpbYgaC99QbAa0wcz5ujzGWAMEWR4jJ8tHE1iJZEA0UKysQCWAN7VUvgz9dV/wA5+bow+POEilWS7IqsTsXsLOcosbm+g2IqRLzExAkSNZcPIzTrh36OTN0MrkhVmst1uQ2ovsRuLUGDMV1aJeZ0nWvisIqKQnSNLaMy2uYlbLqyi1z2Rca60vJ/MjEyHKzwwO0xgRJ5MrSSKQGWMAHNYsovsb2FzpQYM5XVp05iYkqCJMPmZZGjjMlpJOiZ1cIpXUjIx1Ivpx0qLBzTmeEyiWDN0TT9CZPljEoLF8oFuyC1ib24UGCirq0s3MmdULGbD3VI5WTpDnWGQJ8qVy9hc6347mxGtD5z82hh+UDg4ZRJd0RWJ2L2FnIUWNzfQHQjegwZ6urR47mTiY2Co0M7dKIHWCTM0crFgqyCwy3ytrt1TcginR8yJ3eNYpsNKJC6545bxq6IZCjtYWOVSQeybHXQ0GDNV1WWH5DeTEHDxSxSMAxVkZikmVC5VCVBJIBAuBrpUjAc15pUjkzxRxyK7l5HyrGiOI88htoGe6qBckg6UGClrqv/AOyMokZXnw0aBUcTPL8i6yXyGMgFmvlfQLplN7Wok/MueNZ3llgjWBwjF5O2xj6RBHZTmzLYjz1tQYM5XVqOUeR8GcLNNhnxB6B0QSy5BFiGY2KxJlDIwF3ykscoN7VlL0GB9dTL116DA+upl669BgeKWmA04UIOqRyTixDPFKQSI5EcgbkKwaw91O5MwollRCbBuI30BNhfibWFSeVeSxE0Vg6iTdXKlls1t10IIII9tCUSYOXkXE4ybI1sSmIVRpdTNexPlfW1WWL53QMJZxBIMZPAcPIxcdAAUEbSIuXNnZFtYmwzE66Vkrp81vrD8NOASxOVtwO0ON/o+FQSbAflAazfJ6nDdHfT/E3N8Vt2irP7SKz/ACBysuHGJDKW6fDPCLW0LMjZj4dQ++q26fNb6w/DTpQgJFm0JHaHD/xoDTjnZHe/Rt/+O/Mtx27Wz+r4b1bco/lAgkgkhSKZFkEREeaIRQtFIjhYkRFupCkZmN9u81ggEsTlbcDtDjf6PhTbp81vrD8NAaZ+cAmbGpGjK+OxUckRLKoQiWRgHYkAH5Qa3sLGp/PTnQwxSLEUKxx2mVCGiknkPSTsCN+u2W4+Zp44yQIDs2wPaHEA/N8a5Ahv1W0F+0Pw0B67hEgnQYvqmT8weG6zoQpMRiRWhyiXpRcKTbJubnSs5y7z3doXil/PFmaJYXi/OGGFFkVekWNdTmUXyXynMTrWN5O5RMEiyxZldTobgjyIy6g8RXomIwcHLGG6SNRHiIhqtxpcnq3I1iY3sT2TcedktX+lG9P+GWxvLEWJ5ThxCK0YeWFpBIVIVwyhsrADqaDfXerrE87sLhcY5ghkIOOSectIrBhDK7KsFgLKSxa5J4DxrCtCAxRkdWUkMCbEEXuCCuhuKFdPmt9Yfhqpc13Nfnp+bQtAzYpE6Uyq2Em6NySADHJoQUNgb7jXvrRc3MbFi+hnxBS2GxbyrmxYV4kZ0kP5wJxnmAIJDRli1iDavMSEsDZtSR2hwt9HxrkyEgZW1Nu0Pw0BrhzxiGLw03RuVw4nBGl26V5mBHdYSC/kalYDn3DHhRCIplvhnw7ojRrCS0bJ01ggd3JIYhmsLm2wrC3T5rfWH4aflTLezb27Q7h9GgNJLzqQyzv0bWlwK4UC4uGCRLmP0fkz767F8sxYrlWHEqrRh5oGkEhUhWDKGsQB1LAb+NZi6fNb6w/DTpAgJGVtDbtD8NAbzH88IcHipWwcT5mxfSzGSQMjCN5LJEVUWRs5bMbnb2pN+UBOkjN8bKq9KT+c4gyEGSF4wiLouVc98x6x8OOEASxNm0IHaHG/0fCm3T5rfWH4aAm83Ol/OoTCVEquGQu6ot163WZyABpxPhWzxfPhIcfiBD0i4Uxrh0OGfJIixtnzxPbW8nSGx0IbWsC4Qei2w9IcQD82uUIbmzaC/aHeB83xoDcR8/IulldlxVykaRzmVJMVZM5Ks8yMERy4JEYFsg3ubwOd3PBMZHKojdGlxEM3WYNbo8MIWUncktcg91ZS6fNb6w/DTmCC3VbUX7Q7z9GgJvKPKfSQYaEF7QLJo2XKGdyxK2FzcZb5rnTutVXUiJUJtZuPpDuv82mXT5rfWH4aAFXUchLA5W3I7Q4W+j410QRiBZtT84fhoAFdRbp81vrD8NOslr2be3aH4aACKeKXMnzW+sPw06RbMw7iR7qlEMk8kMBMhYAi+oJUDbe7kLpvqbaVa4+G+Jw6P1mzqrtePM15NiInYCwNtTf3CqrkhFMqhiFXrEkhWGikjqsCDqBoRVgk2fF4di4cmVLt0Sx651+aOsfGjCLkQp+6i/hx/wA1vS9Elv1UX8KP8NTOSHRZ4DJbIJYy+bVcgdc2YcRa960xxHJsnRn5Jb52ZHMiql5VzjNF1icgcxgm2oB2rqlpXo4o6pezGdEn7qL+FH+GnPElz8lFv+6j/DV/yZJgzh5hKU0ldkL5xP0fROEMeTQvn6O6t1e1psRMx+JwIaQRpAxePE2d2myq+0IAVrLcX1AvtqKNx6JSk/8Ar8mT6JLfqov4Uf4a7ok/dRfwo/w1puWJsC+KjZAqwtPKJujL26MSfJva/VDKTothYaAU2X8xEc1zD0gDWEb4ggN0S9GMPn7YMufNnvYbGmY9DEu/yZx4k/dRbD9lH3erSCJP3UX8KP8ADW06bkzO6hIFRnK3Z5z8kmJjAZGzXV2hLnxyjxvH5JxHJ94pHWJD0y5lzTMwtPaxVyyGDoOsWNzmJHhUZj0Tpl/L8mS6JP3UX8KP8NTuSsccNIskaRggWIEaAMpOqEhdjUDD3yrfewvRTw/rjWmldGeqXZqOd/J0Uipi4442WQAMTHGTqOqT1dxYofECsn0Sfuov4Uf4a2HM+Tp4Z8I3FS6X4bA+5sje+skQRodxv51GldByl2J0SW/VRbn9lH4fRpFiS4+Si/hR/hp/D3/yrl3qdMehrl2D6JP3UX8KP8NO6JLfqov4Uf4aWl4U0x6GuXYPok/dRfwo/wANK0SX/VRfwo/w06lbemmPQ1y7GiJLfqotx+yj8fo03ok/dRfwo/w0Qbf140lNMehrl2NMSfuov4Uf4aVYk1+Si2/dR94+jTjXDj/XEU0x6GuXYPok/dRfwo/w0piT91F/Cj/DTqsubjquLw5dlVBKhZnF1ADXu2o0qHFdBSl2VqwLe3QxX7uijv8A6aUYQafIR6mw+RTU9w6mp8K9Si5QAxCsMhmOGCMr4lOlQGfMxM9isjZADbQgd9Zgcpx55kMoZOlkWKS5DsGMx6Vm1Vb9I65wv7S/oC1Fh+i7yvZ5zzogQJEyqqktIDlAUEAREaDS/WNUeE7a+dabnuiKEEbFkEs4VjuVAhsToOFZnCdtfOsLPuOqv7VkDRPQHrH4CrLkLm5isY2XDwPJrYsB1F9Zz1R7TXqnN78i6AA43EX1uY4LAX4hpGGu3ADzrKU1Hk1jFvg8Wq1w3JGInZ+hgkkALElFJUAXJJa1gPM19Hcm8zeTcPbosHFcbNIOkbzvITVhyrivkZQCoAjfQAW7J7tqyfyEuDRUNny7yJIFnQnbUHRm0ZSp0XU78KuecM2TEQFQOqwcaEXOZd1Llh2RoQp8KzuEZw6mNsj36rZglj35yQF871OxaSFoTJN0rlrWEiyFesLaqx3udK6GYItBy/h+ImHhZDbwvmF/Owp36cw1ibTbj0U8fp1Ujm5P9AeBdb/Gnjm7NlI+T3H7Re4+PjWmuwy0V/rLH9PYbum+on46fLy5hgSLTaE+gnf69VP9nJu+P+Iv30+fm7MWY3j1J/aL3+dNdg0V/rLIcuYax0m3Hop4/Tpv6ew3dN9RPx1XDm7NlIvHuP2i+PjTf7OTd8f8RfvprsGiv9ZbScuYYHaXYegnEA/PpF5cw3dNt81Px1Wzc3pid49l/aLwUDvro+b0wv8Aq9j+0X76a7Bor/WWP6ew3+d9VPx05+XcOAP12o+anefp1UHm5PwyE9wdbnwGu9V2IFsoO4X/AHNR2TXIVVb4NtyBzsw8GIjk+Wsp63VXskENs/cSfZV/z/wkeGk6cCRopTfNGqkBjrrdho18wPG5HCvKMP2vf8DWx5t89zHCMNigZIgLIwAZkX926tpJH3C4I4XFgCsftiVS9IAeXcPYH5bc+inC30/Gkj5dw5IHy2/zU/HVnJgOS51uskadY9l2iNza91mBUDbs6VHi5qYUt1MSTY+i0Lj3hhVtU/TK6a/aIf6ew3+d9VPx048u4fLf5be3ZTw+nR/7DKRpiGPlED9olp7cxOqAMRbrHtxZeA+maZtGKiH+nsN/nfVT8dLJy7hwSPlt/mp+Okn5iyi+SaF+4XIJ8tLe81V8p83cTGzFoWIuTdLOAO8lCbe2oc7FySoVPgthy7h7E/Lbj0U8fp+FN/T2G/zvqp+OswvYPrL8GoVV3ZFtmHRrX5dw/wDnbD0U7vXpV5dw9j+u0HzU7wPn+NZWbf2L8BSxbP6v+5abshsw6NP+n8N/nfVT8dK3LuH0/XbfNTvP06yVEl2Xy/mabshsw6NVHy5hybATcfRTu9em/p/D/wCd9VPx1mcL2vYfga9H5ifkokxIE2MLQQmxVBpLIO+x7C+Yue7Y1DvkvLZKoi+EZt4ZOUXhgwkTuQznrWHaCXLWNlUBRqT91es8zvyU4XChXxYGJm3sf1KHuVT2/NvdWr5H5Jw2Bj6PDRLGp3PpMe9mOrH7qO+J14Dhff43INcNvyG2dtXx0kSWnCAKqhQOyFsB4WHAVGfEk66Ad9/h31AkxI1O5vp99vHv1qNNNc67jTc+0eIHlXG5tnZGsmviNd/Hvt56/wA6jcqzExS9awyPuPonY31qPn00t7xcny8taicqsOjlGhORr6gWFjpUJ+SzieCch/r4+rmsdiQLaHrXOgy9rXuq4xYIxeFVmLMroCzsGkN5ARnykgCx0Fyba6XAqo5Ba06XLDtdkZmvka1l4+XGrGeRjisMz9L+sQ3liWI9sajL2h4mvZPHRbincKQi2h0I3FdfSu4846lfc+dNvTnOp86A6krr0l6AuOTOQzOhZZ4lcBisbFs7CNM7HQEIMoNi1gTpUzEc0pI7ZpFNjlkVAxZHMRlVAGyhyyiwsbX0oHJfLUMOHliaAs8os0iy5GyWFo+yepfUgEZuOlP5W5zdNh48OEYIpVmzyvICUXKFTNqim5O5OtgbACqfVkv9OCFi+TTBIgLBiW9EdWwaykNxzAZrdxU8axqclvisSYkIDHpW1zbKzsbBAWY2GgUEmtvLy3JMFjYLbpQ/VvpYtZQL2CjORoL2AF7CsDNjeinLhUcHOCri6kF37rEHiGUgjgRWV2fGTejHnBN/sjigbqgkF8oKMLseoptG1pBZpIwbqMpOtqZ/Y/GakxKAL6tLCFICZyVYvZlCgkkXAse6p457z5YsiqsqFvlNSQnyRWNcxPVHQoCWzMbb6tevxHOudwVsgUhxYBjYSR9E3WZix6vEkm/urA6A0vM7FqtmjUFXIt0ke9iTdgxVcojcnMRYWNJhuaOJLKbIFys+Yutup0t1Ui+dvkX0TNwOgN6K3PTElTcRkPJI7AqbHOpV1Ot8pWRxprrob0PD875+qgSEKoZYwFIEfSdKGKZWGuWVxrfZTuL0BCxPNrFRyJE8JDyXyjMljl7V2DWUrY3BItxtVtgOQeULKqM0YZwuYTrls3RAMBG5Zk+ViOZQR1hVdi+dM8k6TtkzrmvoSHz36TMGJ0YMRYWAv1QtS4eeOJTI6iMZLqi5TlVR0BCi5vYCCIakne5JN6ATE8rco4W3SSyDrMozlHBKhSbBrgizr1tjfQ1Jj56vnPTRK1j2oyUca+1T7hVJy5yscR0I1CwwpEtyLnKNWNha/DyVe6oLRlpCqgsSxAAFyTfYAb1ZSa4ZVwi+UenYfkvCcqQsY2AkFjny5ZUNiB0qg2dfpXPnwrzPlDBvDI8Ugs6MVYeI+I8a9b/JJzInhl/OcQDECpVYj+sbMCOuvorsbHW4G1qwn5S8XFLyjO0RBUFVzA3DMiKrEe0EeNr8amXlZKw8PCfgzc2/sX4Cli2f1f8ActJNv7F+ApYtn9X/AHLVDQFUiOBpGREUszWCqouSSTYADc0KKMswVQWZiAABcknQAAbknhX0T+TTmKnJ0YmnAbFsuuxEKnXIv0jxb2DS96zmorLLRi5PBXfk6/JgmEy4jGhXxG6x6FIj9Lg8g9w4X3r0HE4mxoM+J18tAOPt7t7VXySgd5Jv4X/r+vDz7LXI7q6sBJp/G2329/HjUKSYXGu9raDhvoCf679KSVgLXIv4cPIcdOP20DNr5cDcWHAHj/XGsGzoUR0uJPA+ZPu2HHew8aD0uUa+29jfbhpYXtpbhQ2e3cPsJ2PhqfsqNNIL228ANT4D/wC1U0wFeZjsV99h7T30DlFupLt2X4b6HW1vtpCR9HyBFh4DvoXKQ6knW3VvZ1Tc37/CpXIfB4pyNFnmjWytrqGvYgC5BC6nbYb7VO5dkDyQyAWDjQEMpAVrWyM7BV7sptVbya6LKhkvlBubX07joQbA2OmtT5iks2HUSdI5ZVeTr2N36v6zW4B8Bt4k+2zwkQU5YxAAAxEwA0AEj2HlrRByzicp/vE24/aP3N41oRyXhv3N/Eu9z52IF/IU79G4e36gbj05PH6VabUjLegZn9NYn/qJv4j/AH0TEcs4gO394m7R/aP3+daD9GYb9wPryfip0nJuHJPyA3PpyfiptSG9Azg5ZxOU/wB4m3H7R/Hxpn6axP8A1E38R/vrS/o3D2/UDh6cnj9Kk/RmG/cD68n4qbUhvQM/Pyzib/4ibsr+0f5o8aSLljEG/wDeJtj+0f76by/hljnZVvlyoRfcBkVgCeNr2qHDx9U1n5RqsMlPyviCCDPMQdCDI9iO4i9Rp9k9X+bUKiz7J6v82qCRIO17/gaHRIO17/gaHQBW7A9ZvgtJB2l8x8aVuwPWb4LSQdpfMfGgB1bciciz4siKCMu2Yk8FUWHWZjoBVTXtH5CsXB+bzxsR0vSZyPSaMKoFu8Bs1+7MKmKyysnhZInIn5Jo1scTK0rcUi6qDzci5HkFq0xHLvJfJlxH0fSbFcOA8h8HkJt7C3srLflDPKju4MjyYe5yrAMqBTsJI1622l2v56153OLM3mfjV29PCKKOvy2brnP+UvEYmN44R+bxEgHKbyuCGuGfSwNhooHmawVEXsH1l+DUKqNt8miSXASbf2L8BSxbP6v+5aSbf2L8BXpn5GeZYxMhxc6/IRGyKRpJICDx3VbDzOnA1WUkllloxy8Gl/JDzE/N0GNxKfLMPkUYaxqfTI4O32DxOnoM89z5cNPeT76PiJr27vs0F6q8TJYV51tjkzvqrSBySE7G39bnv1IHtqK0tuJvtf7NT4G591Pd/Ha+3npr3dr7e42hSONdO4eGhvb33rnZ0pHTSm29hroDqe659lBvbcWuf6+NNMhJBNgSTpYEgDv4KdfZUVmJtub948d9fZUGiR0jXvcDLwF9WOnDusONNJawAugO+mw2JsT9tAC3bUkZTYgWFj3H6XDentYDQKBuWJHsFCRpZrAgDW9rm1hffz8h7qFjtEludMr6Ekk6HvHl99OaXQki5C211be299L37r+NR+UXsjjRNG0A02JsCwttbarRIkeQ8lxF5UC76nsq+yk9htG22NW0jA42AhGQGVLK0KRWGddOr2vM1Xch26dLkjfbxU6XA0vtfxqw5RRIcTAVByq6tcszM1mBI61gANh5a3r2jwUXAp3CoY5Tw/79fasn8kpw5Sgt+vXcejL4/wCXXZrj2cO3Lok1b83IBJOV6ATkq1g7lI0ta8kpXXIovfUe3as9+k8P+/X6sv4KmYPnIuHdjDjOiY3UlBKCRfbRNrioc445JUJZ4Nv+isE8OI6BMzlp3g6UTC0USjVWHVuOsRm12BtVdPgI5omkhRYyVzAMLERq0jXGW4BOXJnNr9ESe3Wek52lkkU45ishvID01mNuPU42F++1QP0tB/1C7W2l27uxtVVJdlnF/wAQKYWKTlErMLxiAuRrumDLrorKT1lXQML7XFWHJHNfC4lUlWRkSWUJaNXtGM8cZVg/SBXYMXBaXusCDpkuX8Qsk7Mt8uVACdLhY1W9vG16hRcfI1zS5OuPCPSOTeamDmjjcRsodMPbNIW1kkCsbrlBsLggD3VSc4eQMOkHTxllVY4VyMwOaSSOJ1ZTYXRg2IPHWIi9jpjqlzYlujSO/U7dtNWN1ueJ0FhfbW25qCTbQc0MMwiTpQsqAricrZmV8oma4IyjLEmLWwOpiTfNRMD+T+F3dDJJ1Gyl1Iy3AjewAQjVJVF2ZdVawaxA8+h1Pv8AhTL0Bv05oYVkRhLNkbpGFteyJbxl+iCLJ8iD2idSMuzFRzJw4CP00tmaM9RS5QP0J6NsseUvlkJBzLewshubYJh1QfFvgtJCOsPMfGgNfy5zSjhw8sqmTNGVNmvlAborLcxLmbrm4ORxbWPcjM4TFvFlkjdkdXJVlNiDYbGol6KewPWPwFAbbCflA6SwxUZLD9rDYMfFozZSfIr5VcnlPCYi4OIw7/RxKZWH/kwy+0NXlVEn7TeZ+NaKx+zN1R9eD1D+yuGmBtAmpBvh5r30OoUFhb3VDl/J9Dr/AIpD35VYDzAA+NeeL2D6y/BqNhuUpo/1c0iW2yOw+Bprj7RGiS4kbN+YEZP+NtoB14SNgO5zXtnIWIwkcEWHw8i5YlCgE2J7yQdyTqfOsl+SHk6afDPicXI8yuQsKyksbL23u3W1bQa8D31pcdzcwxuQhU23U+PcfKsbJUy+mWUbQjfHysMsMQ5vYbXqtxUn2aj+uPhUSLk6eH9VL0q/Mbf2A/yNOE6t27xt49nu0PCuaz4cmtVbyjpr+ZFPTYtLGh9vbf7fgQLeVRJXNrXA8uA1NvsqwES9kSR3Otg2+lgNdAPC/wAarcVCyZg9xp797EVxzqnD7kdtd1c39LyBlbSw00OnEAnY/wDrQc4v5an3WpAx0ZhxLWHdawB+PupCMtgDYkgk8SMw17tvhWZuMDNYXFjqB3rm7h35QdeGtR8wFrAGzXF7km3tFvs2pH62upDZm1BAy3sDc6nz41xtqCRscqhbCw3Y6babk8aEgutobEE7XC8eIs29zSYlyEmdgNmAvckmx222p2e17BQb7q128yNl/wDlJj36jjMT1GGp19K4FzoNBwq0eSsuDyTkuRFlRpL5QdbX7jbYg2va9jVhy3i4ZJYjESbGxuGHpC3aYknfXyqlqVyKL4mEHYyx/wCsV7R4KOXkfEEAjDzEHYiN7H7KIORsTlP93m3H7N+4+Fa/C4Z5pFRFLyObADck+dWP9mcV0nRCHM5TpOqyMmTrdbpFJW11Yb7i29bbK7Offb9Hnn6FxP8A0038N/uoGPiZJHDKVOY6MCDr4GvQ05GkKLJ1crKWvfsqAzZn00BCNbfa25F8nzwPXh/7X/8AWWqzrUVnJeFrk8YKQdk+Y+DUOrrE828Qh6PIHkuCY4mWSRQATdkjJIGo1NRm5CxQTpDhpwmXNnMT5ctr5s1rWtresjYh4jceqv8ApFJDx9U1aYnm9ihqcNMD8mgUowcsyORlQjM36qTUCwy0LAckSu0gyhOjFnMrLGEJ0CsZCAGJB030PdQFZRZ9k9X+bVNPIOKvYYeY3dkBVGYF1zZlUqCGIyPtfsnuozc38UykjDS2jAVrowsxkCBNRq+Z06o112oCrg7Xv+BodW2H5v4vMbYTEHKbG0UhsbA2Nl0PWX3jvqrdCpIIIINiDoQRuCO+gHt2B6zfBaSDtL5j40rdges3wWkg7S+Y+NADox7A9Y/AUGjHsD1j8BQAaJP2m8z8aHRJ+03mfjQCr2D6y/BqNyTgHxE0cMYu8rqi+bG1z4Degr2D6y/Bq9G/IRyQJcc87DTDRkj13uq/ZnqsnhZLRWXg9xwuETDQxwxiyRKqL5Lx89L1Dlk3t/V7EX8LE1NxbjfxqsxDEDbht3gW/wCa82x5Z6FaIskltRwt9oOvvorIs90a2axIbibHY9+nwqMdW8Bob+OunftUQyEEEGxubHiL3I9oA/8AalN0qpZRN1EbY4ZncThJlxAAvlBOuvdWmwE+dAkgzKR7R5Gp+Dx8UoHSAKxG4Gm19e4/ZRvzaLcSx29dfvr21dXbHk8OVFtUuDNcqYcxNYnS4IbvFtWA8urVc+pJPpkBAeC3IsR9vsq55z4lSyhOvkXXL6RvcAHu2186rII7SKunUsC292NtuP8A9HfXhXRjGbUeD6KiUpVpy5IU46twSGuy68L2tcnTQfClc2Xqg2FlvYAE2AuAd+NtuNBeTZQdQCQbDtEgM/G5sTa476czdUEDRSQM1tSAbEngWNhWZsBCvY5wFQXvrueF7DU7cK7GOCr6bK92LdntaZbV2dRci91JF+A/8Qbnc/bReU3JSSx6uUkdW4JNxvxO/HTwqVyVkeNVL5D/AMTB/wB2P/WKiU/CORIhBsQykEcCCNa9o8FG85O6PpE6UusdxnMfby8ct+PCtQOcMMeMSSN5PzdYygjCZAqhZAiZc5z2L5ixOpZj3V5cOckn7uI+Nn+Ae3up45xvYnootx+88fp+Fbu2LOZUzXGDZck8rdCgRgzC5BFxYLlOiKwIB6TLIdNTGvjWT58SBpkYKFDIxCjZQZ5iFHgNqj/2kf8AdRf/ALPx1C5XxrSyEtbq3VQNgoJNhx3JOvfVbLFJeC9dUovyX8fPebp5JmzMrqIxH0jWQXRvkyb5etEl7DXXwIFPzzke+aJTmWxuzG/93kw99TfUSFt96zY7J8x8GodYm5usT+UFuqq4dEUa2VrdV0mBVbKAthObG3oi99b0i84M7zmWLpEnKsyl2DAx3CESanQEg3Gt+FUuI3Hqr/pFJDx9U0Bp4+ejKrBYEUtG0RylgoiPSFVVeGUyb3NwoHEkyf7dMpV/zdTIIkiU52sIldWKleLFkPW0IzW4CsXRZ9k9X+bUBp155MQqLCoVEaNAWJIQiDtG2p/u41sO0dBYVm+UcUZZZJSLGR2cgcMxJt9tDg7Xv+BodAFbsD1m+C0kHaXzHxpW7A9ZvgtJB2l8x8aAHRj2B6x+AoNGPYHrH4CgA0SftN5n40OiT9pvM/GgFXsH1l+DV7/+Qzk0R8nNMd55Wb/xTqAfWDn214AvYPrL8Gr6p5n4MQcnYVLWywITbvZc7HzzMayuf0mtS8krESePl7/uvVdLtrwIFvD+jUvFnQj7e7Ww+y321ExDWBv3C1++9jf3fbXmy5PQgivlbc917e3Q+Z1J9lRJ7e5hvxudfs4eNSsQdDwOgHncAg/+vuqDKeuO4Gwv5G5HlcCszdCM9jptdrX30NgPO4qC5ZjYnW3W4asAT7Le+pa62HtB7h6Pl/zUF27RINiMrd4IIAa3EUJwK73AAsLDbgvC3j3X8RQRIFAG1rm53Fy2p7trj+rPxAK3JOjagjgDl1+w++gTL1gp0Q2N+FgAR7CLn391SSCwaDO7cAAFA0GRrAE6bEio+JmsA1g1rN1r92pPdtUpTYWPAr3AaEdrvGpIH/FBUDK97n0VA0AHpEnyOnmKEjcgjzXJklZQco7OoIzH7dNafyovycmpzNqWJ1A64yg8BcWtSxKFJJIOdhma4N9iEXhYdw/lQ+UbOHULmYI+oPVXTa+t2tc24XFTHkpLg8houAiLSxqN2dQPMkChVL5D/wATB/3Y/wDWK9o8JFv/AGai/wCof2RLb2Xlpw5uRWI6eTcfsV8f87xrV8g8lxTJiGeUq8ULyIijtZADmZrWCi4Ftzfwq4m5uYaPDxTO8mvQNJci1pQ5IKKueIDKAGa+a/VvXQ4QRyqyx+zzl+bKWbJMxYKSA0YAOUE2uJDbburP4ntt6x+Neq8o8krGueIFlKyPckaRlOp1TZrdZTmI9NAbG4rzzkrkv85mkiUnpMsjRqBcu69bJ7QGrKxJcG1UpNPJWDsnzHwah1vsPzFiZyv5wxjc543CizRAwKXFr+nOVHqE+cGfmRYhhiU6IBM7FXujOsBC5QpvczoLjuN6zNTKYjceqv8ApFJDx9U1ssbzDbp3jWdLot9VktbKxVWcLlDFUJtfyvY2D/YWZD1pECnMuZQ7agycFUkXRFkubDLIhJF6Ax9Fn2T1f5tVrzm5BODZEZwzMJM1uzdJpIuqeIIQH21VT7J6v82oBIO17/gaHRIO17/gaHQBW7A9ZvgtJB2l8x8aVuwPWb4LSQdpfMfGgB0Y9gesfgKDRj2B6x+AoANEn7TeZ+NDok/abzPxoAmGiLjKN2dAPbmFfXYjyoi/NUL9UD7q+UObyZp4R34iEe9jX1nOesf64j/n3Vz/ACPRvSVOJ1Hdp9o1/r2VBn2I7h9o4+3+VTCx1778e+xt9t/dUNwCrafdYG/sFya89nfEhTLe4OxBJ77kbf6h7Ki4tSVz7tYjTxFgfA7++pTHUnWwO3he59ts2viKAQAMp9IE+Ztc/wA/dVDVEOIam2oChSfAKCtxuLjSq/FyZVvqbEebNcAgd1wRbv7qsY2yOb9klSTx0W1vFbkVFxUYAHgLHv0vrrodgNaF0DxKZLDMNHsCdstrLfh2j/6kbGgTWViSOqVItuRZQug7uuTTlVsqAm91AzcF0YmS3faw7r3NK1gQSLWG51NgdQRxJsKkHdFYj0gyq6nhwuD4EWHhYe2Go0A9EXXvIOh1J43AA4VKw5LEEWOUAKpOnHe3EEfbUEsFBv6RuSeFjubeN/dQkdggACGOl9LcALi4A13sLeNOx5KiQWYAgm99CMp4jgT8KJE+Usx6wi7Q0spDfytxoU0TMXjcAqUcrc91za3DjbyqyKyPHqk8kSBcRCx0AkQnyDA1GpYDZlJ7x8a9k8FHoOAxLxZzGV+UjaNtVIKPa9tfDepuL5Znkh6FsmWyKzBUDusd+jV3GrBeFeY9Ae9frL99PEJykXXcekvj4+Va7z6MdhdnoE/KcgSQyynIwdmuRqxWw8dSF0HcO6sFHi3hm6SNyjqxKspsQddjQegPev1l++nzxEsxBWxJ9Je/zqkpajSENJKwvLE8arkldejsqWPZXOZco8OkAa3eKfFzjxStmXESA3voeOVV29VEH/iO6oQhOUi67j0l8fHxpnQHvX6y/fVC5ayc5MWrMwxEl3VMxvqbLp9jMPaRQ4OX8Te/TyXUG2t9o1j2Oh6iIvkoqDNFc7rso7S8FA766KIi+q7H0l++gHcocoyzkNNI0jC+rG51YsfexY+2hT7J6v8ANq7oD3r9ZfvoksVwuq6C3aXvPjQAoO17/gaHUiKIg6lePpL3edM6A96/WX76A5uwPWb4LSQdpfMfGiGLqgXXQk9peIXx8DXRQkMDddCPSX76Aj0Y9gesfgKToD3r9ZfvonRdW11vmJ7S9w8aAjUSftN5n40vQHvX6y/fT5YSWJuupPpL99AT+a7WxOHPdiYD/wC9fWGJ4/1vXyXySMssZuuksbdpdgTfj5V9aYrUk8Db7/51z38G9PJUy/E/h/r31DlA63d/zb/affVhNFe48zfwv8bVDmAO1th3cdR/OuBndErmSw8bAn3i9vbeoU1xlIGtxceJABAPC2YAX7vGrE327gRuDcd/wqJjISASCNh9hGtxxsoHsqhqmQpY9CBqNfNTtUfFkiPIR6N7ttfXq34G/sOnjUzERjr3OW4ykHzuD48Bf2VGnXrsSR1RqL6ZWUgjXtA6m3C16gvkjsht0ZJB6wDXsb6XFvA3P9aj6cMY8y6FjG1jsykFd/HSi4iJgqlSrFeqdRdtLAb6MQCL6d1Nw8ahyNMr2bcAqQmXY6Zr28dRUgjMmRjYmymxA9PZUI882vcQajzXVhlAYyrmtrZzfUaHuNiL72qwjX5QKWtsOGt97d1wAfMXqO8GXUFVKM2pI0HVa+p0v1Tr/wDBIyQgM6qCFOTMd7kgMVB42bLw4Gh492IfKbNZybanKE38L7cdqJHEdWVhck2GYGwCi3tBG+u/jQsdKxDP1jdXFib2UgjMAfRPs1vVo8lZcHj9PgkKMrAAlSCARcXBvqOIoVdXtHgk3ljlBsTM0rhQzZbhb26qhR2iSTZQSSdTc1DtSV1QSTOS8e0EgkQAkBhZhcWZSp2PcaLy3ys+KdXdUUqgQZAQLAk63J16xHcAABoKrq6gFtR8BiTFKkgAJRgwBLAEg3sSpDD2EVHrqAt+XuXpMXk6RUBTNYoCL5iCb624cABqe+qm1JXUA+M2INtiDx4eWtXPLvOWXFoqSJGoVs11DXJsRqWY3OpudzZb7CqOuoBbV1qSuoC/5U51SzwCBo4VRctsisDZQAN2I2A1tffvN6G1JXUAtqvk50yjC/mvRxZMmTMQxexJOhzW3Ym1rX13qgrqAW1dakrqA0HJvOyaCDoUjiK2cZmVi1n31DAd3DgBX09gsR0kEMgGkkaN9ZVI+Jr5Ar2Tkf8Aw0H/AG1+FZWxyjSp4Z6liYj7yftB91RxMydnvvY7EWIt7iT7BXnMuwoM/wB9cTrw/DOxWZ5Ru5EsSwGliCLbG4O39d9RGj0A1tfQ2uBmsNfK7aW1vWIO58vuqPNs3s/21Ta/s13f6N/ydiGisoAZS2RgSTlIXMAveLg+4VEnbOc37wE3twt2TfuNzr3+7Eek/rfdQPQ9hpt+MZJViznBsEym4KtY9bTa1tCQRowF/wCr03CB4WuvWIVlsw0IYKD7RlXTx7tKyE27eY+BoM3HyP8AKirx7LOzK4N1isU0koY5OutyoFrlV3S9yHsTofKo7i1jplKrmDada1rBhv6OvDbhWNm/XJ6x+C0kvYk9n+um3n2Fbj0egRcrSZUdFRguo6pJuFCAdU75bjQA7d5BoMfFZJSb5WU6KDYEZmDBthc6W8+8VlcP2X/7if61qZDtiPNvi9W0N8spuJZwj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7414" name="Picture 6" descr="http://img.webmd.com/dtmcms/live/webmd/consumer_assets/site_images/articles/health_tools/birth_control_overview_slideshow/getty_rf_graphic_of_least_effective_birth_control_method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latin typeface="Algerian" pitchFamily="82" charset="0"/>
              </a:rPr>
              <a:t>Contraception</a:t>
            </a:r>
            <a:br>
              <a:rPr lang="en-US" dirty="0" smtClean="0">
                <a:latin typeface="Algerian" pitchFamily="82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62400" y="1066800"/>
            <a:ext cx="5181600" cy="60198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US" b="1" dirty="0" smtClean="0"/>
          </a:p>
          <a:p>
            <a:r>
              <a:rPr lang="en-US" dirty="0" smtClean="0"/>
              <a:t>Contraception aims to control birth, by using contraceptives </a:t>
            </a:r>
          </a:p>
          <a:p>
            <a:r>
              <a:rPr lang="en-US" dirty="0" smtClean="0"/>
              <a:t>Prevention of conception or fertilization of ovum during sexual inter course is called contraception.</a:t>
            </a:r>
          </a:p>
          <a:p>
            <a:r>
              <a:rPr lang="en-US" dirty="0" smtClean="0"/>
              <a:t>An ideal contraceptive should be user- friendly, easily available, effective and reversible with no or least side effects</a:t>
            </a:r>
            <a:endParaRPr lang="en-US" dirty="0"/>
          </a:p>
        </p:txBody>
      </p:sp>
      <p:sp>
        <p:nvSpPr>
          <p:cNvPr id="20482" name="AutoShape 2" descr="data:image/jpeg;base64,/9j/4AAQSkZJRgABAQAAAQABAAD/2wCEAAkGBxQSEhUUEhQWFRUWFhQYFxQWFxcXHBgXGhcWGBcXFxUYHCggGBolGxQXITEhJSkrLi4uGB8zODMsNygtLiwBCgoKDg0OGxAQGy4lICY3LC4sMiwsNC8sNC0sLCwsLCwsLCwsLCw0LCwsLCwsLCwsLCwsLCwsLCwsLCwsLCwsLP/AABEIAJgBTQMBIgACEQEDEQH/xAAcAAACAgMBAQAAAAAAAAAAAAAABQQGAQIDBwj/xABMEAACAQMCAgYFBQwJAwQDAAABAgMABBESIQUxBhMiQVFhMlRxgZEUFiOT0zRCUlNyc5KhsbTR0gcVM2JkgqOywSSDokNjs/FEpPD/xAAZAQADAQEBAAAAAAAAAAAAAAAAAQIDBAX/xAAtEQACAgEDBAAEBgMBAAAAAAAAAQIRAxIhMQQTQVEiMmHwcYGRodHhIzOxBf/aAAwDAQACEQMRAD8A9k4zxEW8LSsrNgqAq4yzMyoqjOwyzAZOwpMOlb99nN+nb/a1I6cD/o2/O237xDSo1tjxqXIm6GA6Ut6pN+nB9rR86T6rN+lB9rS6lJuZnW6kjIC27Moj6st1pRFdu3nvJK4UbEb55Usqx4lcmEblwWf50H1Wb9KD7Wj50n1Wb9KD7WlEF2j+iwJxnAIO3/PPFdq17MSdQy+dB9Vm/Sg+1o+dB9Vm/Sg+1qn8ZvChmZmkVkCfJ0XZXJA1M5PZbtEqVJ2AyBkg03s72OUao3DDODjuPPBB3BweRrOEYSk477fexTtKxpcdMVjAMkEiAnALPbjJ8BmWu/zn/wANN+lB9pSC8tmJ6yM4kVHQBgCjK2klWB8Si7j9dR+A3OYxE6skkSqrI2MlR2UkGCQVYLzB55HdTWL4mnx4+6FexZ/nP/hpv0oPtK5v0rI5Wk5/zW//ADLS+ir7ERahkOlJ9Vn/AEoPtaz86P8ADTfGD7WllRb2VtUcaEK0r6dZ04RVBaRu0cE6VOBvv3YBqZYoRTk2NNsffOf/AA03xg+1o+c/+Gm+MH2tI7djrlQuJBGygSAAagyK+Dp2yNXMbbiot9xcR9aQjOkC653BAEa4JIGfTcKNRUb4I8QDNY9Cm3sx73RZvnP/AIab4w/a1n5z/wCHm+MP2lKlOdxyNZxWnYiTqGo6TD1eb4w/aVj5zD1eb4w/aUr0nwrOg+Bo7MfYahn85h6vN8YftKPnOPV5v9H7Skl/MY01aSxLIirnGWdgqgnuGSMmo99LPBG0siwlEBZwsj6tI3OnUgDHHdtmsMjw42oylu/v0WlJq0ix/OYerzf6P2lY+c/+Gn+MP2tLerPhR1Z8K27MfZOpjL50f4af4w/a1gdKP8NP8YftaXdWfCjQfA0dmPsNQz+c49Xn/wBH7SsjpMPV5v8AS+0pXoPgaNJ8DR2Y+w1DT5zL+Im/0vtKz85l/ET/AAj+0pVpPgawRR2Y+w1Db5zL+In+Ef2lY+cy/iJvhH9pVftuIwyNojljdtzpV1Y7c9gal6T4UdmL8hqY2+cy/iJvhH9pR85l/ET/AAj+0qqXXG4wJBGGkdNQCpHI4MgB7GpVIznb21q8zxqrm4WUiSNJowka9XrwCNKkuGBZRgk86wnLDCSi3u9ikpNWW35zL+Im+Ef2lA6TL+Im+Ef2lKKK6OxEjUOPnKv4mb4R/wA9HzmX8TN8I/56r9xeqjBcO7kZ0RoznHLUQo7Iz3ms2l4smdOcqcMrKVZT3BlYAjb41Pbx3pvcdvket0nX8ROfdF9pQek6+rz/AAi+0pTRVdiItRPn6YKgyba4xtk4i2yQPxmeZqyKcjOMeRqg8XOIm9qf71q/1jkgovYpOxH00GbRvzlt+8RUsMJ8qa9MfuU/nbb94iqCavC6TFI4dSfEVEl4LEzFmjQsdySPSI2BYcm99MqK1bvkQku+AatPVTyQ6eQTDAexXBCjGxA2IA22GJa/RqolYscbyaML7WxkL+ymFFJbcAcBDkc8g/A0og4A0MzSQSgJIcyQyLkc2OY3GChyzHByN8bbYdrGByGPZsPh41sD/wDf/wDd9HIHIRjJGdxzFHydc578YztnHhnwrd4wefMcjyI9hoBxzOdwOXicb4/bTtgILziLpJ1HZ6wrrMmliBGX6tNMYOZZWc4CjYbZJ2yOkIz9PdF0EhkMk8UCx6Or1alZdA/tU5A89zUviFrG91B1qjASUI/LMjafo9QOV2XWB3lQRuu7JLEQHDR2y2qlmClWeRnI1MxLc3LAnvJxzrzc+eUcum3saxj8NkHgs2sOCSwVlCswAYq0Ucg1quwYdZpONjpzU2e0jkGmRFdfwWUMPgarUPSNJOI3LRQ6II4rZbiVl6tkkbrCrOmMsuMKWPLAPLerFZ8Qilz1UiPjnpYHHMZ27tjv5V2456oqzNqmVy9t5LJ45VYtBlI5EC/ekoiPKSSBpTbWoX0AGzzE3pBwTWrmNpR1hAliRhpkRgI5D1bbFur8CM4HMgU+IzzqK1yySaXA0MQI3Gdmx6D+BJ5HkeWxxklii46XwCk7sicB4n1o0FcNGiaiM6Tu6Y7QBVtUTZUjI255pqxxuaU/1MkdwLlHaPZxKmrEbhstqKnZWDknIx6TeNS+MB+ol6skPoOCoyw8dIPNsZwPHFVG1HcHV7G0C3EsYlRERGAZBJqZ2U8iVXATI3xknxwdq4216/WmKVVDYYhkLEHTo1AhlBB+kXGMg77jFNuH8WtgI4YZUfEZ6tQ4Y6UAGOezYxsfPwNVuXivymePqYp1eKUrKzxmNUQrmRGZtnJwmAmdwpzjn52PqMssqXh8qjVwjpZK6QsVjWRAC8ciGNT6LOx6tVfcYXMnpZ2wDvjFRNM16nakEURRo3VUDda3oyMuv0UBBUahk7kjlTDjkui3kOFPZwdY1KASAzMveqgkkeVL+i+iGzjkaTPWKjljvlmVQFUKO0dgNgSSDXVkwQnlUpLhERm1GkPIkCqFHJQBue4DAyT+2lHR2wF0rPNcyNJqJMUMzRiLcjGmMjIyrDLZzp9tRL3iAmlRUjSUYYdTLpILkriaSJSSI41D+nglmAAzuJ6cLl77gxDKkJaxpAuV8Q2vI8u/vzUZXPLtj492ONR5NrUsl1JD1jvGsaOOuC6yxYg9Wyga4wAASRkEjemlLVtlgLTSyyyvgJrkwxALbJHHGoGWbGwGWOOeBRdcV0YUoyO3o9diNMDmzSbgADmN28q1xy7cEsj3Jat7DCWQKCzEKoGSzEAAeJJ2AqF/W8fMCUr+GsEzJjxDhNJHnmlV1fdY9uJJIOrE0cjF1mh1KpOFVZUKuSxXHa8DVt47NO0J+SkCTUmQSAdGodZpLdkPozpLbZ51ll6tRdIpY21ZCt51kUMjBlPJlOR57ikfSi/UdXHlWBbXIpy2UXknVru5dyihTgE7eVL4OHy3QnieSSNDcapGUFHbChDCWAVS2FVmdQUbK478u+GdHLW3wYoEVlA7eMsSNtRY7lv73Pc1s7yQriyeGaXsry9UEtpEZJY3zJ1QRVGQ+SkhOdDNgAcwM7Zphe2aSrpkBK5zgMy59ukjI8jtW89wqYLbDx7h5k8gK3jcEAjkRkbEfqO4ow4I4o6YhKTk7Yvk4BbMAOojXT6JRQhHsZMHFZj4XGpGmKMFfRIRQR7DjIqe7gDJIA8ScD4mlNx0pskOGuoAfASKT8ATW1pEnbiDyIo6uJpWZgAqkAL4s7Hko8sk9wpW0l1I+lVZCo7XZKKD+XNGRIT4JsMEluQqR88LPulLfkxyt/tWtx0qtsZJlVfwmgnVR7WKYA86zlK38w0voY4Za3SNI7dVqfQMktkKmdI0IMc2Y51HnU6zsCrM8r9ZIwRSwGkaU1aQBk97sSfPu5VJtrhJFDxuroeTIQwPsI2rrSjghGetLf2NybVHIwitTDXeitrZIq4xEepb2p/8iVfapXGR9C/+X/etXWsMrtlREnTH7lb87bfvEVQjU3pl9yt+dtv3iKoRp4vImcJr2NCQ8iKVAYhmAwCcKTnlkjArvSTjSx2yS3bDUIkdxHzzKdtWTzYgKg/BGcc6hjo/eSqDIkLvhSWumdo9RAYpDaR4QRqTpDvljgnHIlZc6x8jUbG543b5KrKrsOax5kI90YNbLxEt6EFy/sgdP1y6RUHgV/xWG5jt7m0t2gfI6+2YosYCk9pD7OWBz51aeNwTSxFLef5PISv0oRZCFBywCttkjbPdXK+ta9f9K7Yilvpl3ayudPiBC5H+RJC3wFa8M49BcMVjk7Y5xOGjkHtjcBv1Vifo7fY7HGJw396C3YfAKKXTWV0JYY+KRwXkLsEW8iXqZYJG2QtpOVBJC6lIwSKcOst+GDgWSil15BLZEF5GmtmIUu4HWQEnCl2H9pFkhdWNS5BJIyQxrsx5IzVohqjjcWySIUdQynmD7c5B5gg7gjlUFuAQNjWHkAIIWSaVwCNwQrORkGmlFNxi+UK2LIuDLC5ktNNvI2A5VAUkAzgSR7BsZOCCCM+G1QbyGWN0Z5GYoWMcwg1+nq6yGWGEA9Wcqyld8ruTgZsNFRLDF7rZ/QpSYn4bxPLhHYnXqClo+qIkQ9uJlDEA4Kuu+SpPhTd1BGCAR4Heol5wmCU5lhjc7bsisduW5HdUsCrgmlTdidGo3yGAx8cjlv8Ar2ojGMDfYfq9tb1iqELbt40njaV1hVVdklYdkzFWQCR9gAFckAkaiefZ3jcNuTCpE5DsxDyXMbK8bF+yrELvGuFCjIwAvpHBNPCKr1lw8dfPGyFUZhK2lcJMOUa5H3qBd1GMsxJyDvzzxyU1OPPG/otNVTLCaVXnAIZBEmkLFFIz9UowjFlYEMo5jLk45HvprWruACSQAASSdgAOZJ7hXQ0mQawwqgwiqo8FAH7K2kJwdIycHAJxk42BPdv30va+JKsMhDkIgHbmOOYB9BO/Jx3ElRznQasdvGT3LyA8Mnn7dvZSsCviS+lZdcCwFdekrKsihmUoJGOxyqsxChTlsbjFM04FbDT9Ch04wSoJOO9vwjnfJzvvTGipWNW3yOzWVAylWAZSMFWGQR4EHnS7+qWUaYrieJPwFKOAPBTKjMo8gcDuxTOiieOM/mVgm1wcLO0WJdK55liWJYsxOWZmPMk13ooq0q2QjDIDjIzggjPiOR9tIbS7uL9mFqRBbKzKbtgGaRlJDC3jPZwCCNbZHgDUvpNK4t2WPIklKQoR3NK4j1f5Qxb/AC01vJFtIY4bdAT2IoYgdOo47IzjsjALMcbBWO9cXV55QqMeWaY43yQ06DWZ7VwHuW567mRpP/DIQe5aacNs7KLs28duvlGsQ/UtFv0YRhquz8pfvDD6JfJIc6cebam86mzdH7V10tbQkeHVpt7NtqwjinVt7/qU5I7iTHIYrl1KnXu41jB7bYG2MoCcKfYKTdGJCIXVmLLHcXMcbMSWMaSsqAk7sQBpydzpB3qdLxOJPTkVfymUftNcsszUqbstRtCHiPRRo2aS3ZlY7mSEIrk/+9BtFcDzwr45EmoVhxx1ZI7tQjOSI50z1MrA409rtQy/+2++dgTVvt+NQNgLLGT4B1P6s1vxW1WePQyo6MQHRxlXQ7MPbjceYFdePqEuH+RDh7FdYzVW4LFNcW0YF06dTJcQuQAzTdVKyIWfIYdlRnSQTnnUl+jfWOTKykadOV1szb5X+3aTQBljhTuTvyxXoam/lRlS8m3FJpJll0NphiYKxGnLurRlhuDhBqxtg5B3G1ej15xecNeG3ZEmPVDSdBjjz6SkgOukKCd/R2ycEd3o9cqWTU9f5fgW9NKhH0z+5W/O237xFUM1M6Z/cjfnbb94iqGa6MXkhld6dvi2QfhXNop9hnTI/VT3pRx2GzQy3L6EDBRsSSTyAUbk4B+FV/p6pa3RUUvIbi3ZIl3dykqswQeSgnJ2HeRU7pz0WfilrGhPyeQOsmDiQIcMpVtOzdlzy7/GvP6+KlON8G2F0mWfhtyssUciEMjqrKw71IyD8DUbjM79iKI6ZJnCKxGdIwzM2O/CIxA8cV14Lw5ba3igQkrFGiAnmdIAyfbUHjF2sM8E0gbq42fWyqz6A0TAMVUE4ycZA2zXFBLUk+DT2zf5s2xYr103ygLq6z5Q5kXuD9Vq0Yz3aNJ8KxwpvlFu0c+GOZY3K5UMUkaMsozlclNQGds89qTw8W4LDcz8TF5CZZUVWPWhjhVUYSL0skIu2PvfbTbogGNurupVpC8pU81Msjy6T5jWB7q6uqjGKjSpkQbd2OeIWyzRPHIMpIrIwPerAgj4Gqp0akYwKjtqeFpIHb8JoXMeo+0KD76tM8mlSScCqb0LDG2Mrf8Arz3E6/kSysyf+OD7626Kbc2RkWw9orjd3SRI0kjBEUZZmOAB4k1Et+K9YAY7e5dTybqWUH2dZpP6q9CUox5ZlQxpJxLituzdV8o+kRgWjh1SP7CkYJB9v/1vxW9mMMqx210JDG4Q9VyYqQu+rbfFObCRLOwV+o+TKkZZoRhmUKCTqK+k2Bk+Z51hn6hQja3LjG2V+74hcoEjWJBJIMpEztJKqA46yZcBV2I5vz27RqTwm2ulctPMroV2j0qWVs8+tREGMbadHvrpwe2YGWaRQHnk14yGZU0qqIzj0sac4Gw1YGeZZVpiUtKcnuS68HBrRTz1H/O/821dEjAJI78Z9wA/YK3pf0uuTBZs6HS5Krr/AAdR3IztnSDjzIrRtIRO6wZ05GrnpyM48cc62qrWvALJoUxdRiU4brVlQ/Sd+MHURnIJzq79Wd67DjE8KhJYy0nc+5DDuOI1JkPmgIOMnRuBOv2OixMcDNLZo3kCsQHyQUQHMa94kdh6ZHPwBxgZ7VceHcUmdmje3cOulsgEAoeZweTeAyQfEYIDO3n1A7YI2I3wD3gEgagDtkbUlkjJ0mFNGltbBMszanI7Uh22G+APvUHh7zk5NdopVYBlIZTyZSCD7CK2IzsarHA+Ci1uJILVkQSfTJDIToZT2ZAmMlWjYA7c1kAI2BDnNQVvgErLRUa74hFEQJZY4y3IO6qT7ATvSy24lcSvJDHF9IjaflDxyRwAYHaxJhnYEkaF54zqANOoOjtskUhY6mZWEtxIRqYkDtuT2dtsDGF5ACsZ9VBNJbspQZlWBAIIIPIjcH2GovEOJRw46wnLeiiq8jtjnpjQFiB3nGBVd6JM5EltZBHjSU4uv/xkDIjP1eCDL9IZMIuAO8qMZvPB+DxW+pgTJK+Osmfd3xyG2yoMnCLgDPLmaJ9QkvqJREdjxq3mYpHKpcc4zlHHticBh7xTCp/F+G21wNFwkT7ZCvpJHgR3ruOY8Kot3xO2sbxIVvB1PVO0sc82sRHI6vq5XJcs2/YJOwzt3kOouWmS3G47WOOMkdZaLkZa7iIHeQquzYHkBmmHF5xFdWkj+h1rRljsFaSNkjb3thP+5UDocIrl5b1T1hLvDCxBASJMBtAPIu4ZicZI0juqwcV4LHcrpmBZO9NTKDuCNQUjOCAa4c89ea4rg0gqjuQLGC/TiE8tzcRix04hhAUHJ09piQCCMN3nOruxU7jXSe3giZhNEz8kTrFyzk6UXnsCxGT3DJrWPo9ag56mIt+EyKxPtZsk1PSBFGAAB4AAfqFX336/cWko/FeIQJbLbrdxanMULSLKoOZZFWaQENse27c9q78BaP5e1rBw2AWipn5WpjbU2Ac7A6iSSMZzsSab8Z6V2Vq/V3EoRsA6Srcjy7WNI+NQYeL8MvHEapHM55YjVyPMlckDzrPD/jTdc7lS3LPLwW2b0reFvbGh/wCKq19JbWU+qDEMVurG6CZ6s6l+hiEY264sVYaRqxgH0xTdeAwjGgyx45dXPMoH+TXp/VVY41w1LS4s9Zd7fVIqmRtQjuXIMcj8tZbtKHbJBPPetO5HLUfZNNbh0G4fLDaATgLLJJLK6A50mRy2knxAIzVgrDD3efhSaXgshOr5TI527MnZX3dQYyp89/fXpP4VsjHkmcbb6B/YMfpLV2rzO+4XJ1TNK0TY0nVoZ3GHUqivKx0qN9wASccsV6XisJtt7qikJOmn3I3522/eIqh1O6Yj/pW/OW37xFUE1pi8iZH6IQh1kuG3leWePUfvY45njWNc+iuEBOOZJNWJVJqu9FJNL3UJ20XBdfyZUSQn9MyVJ4xwmSZwy3M0SgY6uJ9Ck5PaYgB8749LG3KvGzP/ACPUdEeB2YyKBDmkPDuBGN1dppm09zTSsD+UrOQR7RTvNSpQvgbTIs3AoC2swRF+evq01Z8c4zUkDFbaj40FqUtL4Dcg8Yt+siaPJXWrLqHMalIyPMZpXYdDLeOKNVeaNljRSYppUUkKAWEWooMnflTm8OwFUjhnHnt+LTWUjFo5kE8Go50sc64wTyU6XIHdg+NGLLKEnpG42kWC46HpJpD3VywV1cAmAjUhypP0O+Dvv3gU3t4+oXSZJJCSSWkIY/qAAHkBXCbiiIMuyKPFnCj4k1UOkXTdJFMVhi6uG7KiMGSNCTvJJIOyABvjO+1W808u0eRaFHkvPy8bgbkYyMcs7il3FLjrB1bISHGkgA6QrbMWfGBgEnek0fR6HA165HxvK0supj3nVq237hgDurb+oo8Ea7jSeam5nII8CC/Lyrpn0OaSpyRKyxXg6dHpi9rAzczEmT44UDPvxn30wrVEAAAAAAAAGwAHIAdwravVRznW3jyfIV5f014ueIyhIVBhgeRRqYr1zDss3IgKCMA4ye1uM16vCvY25kH414p0bGmONTzC6W/KB7WfPUDWU34GibwPgRZmBiiy+MRqNQXAOS0jDLE95O2w7+bdVnsXxD2cb9Tn6KUeGnkpP4S4IOM5G1Z4fdmJw4GeY8OdbcSvetbVjSB558Mkn3e7FRQy38D4j9CJYkaSOYdYmQNQ1FcrJgALhmIwM4CMTmukSbs5ABc5wANvDJxknGM5J3G1cOgsOmwgzntB3weeJJHkAx3bOKmkYpYunjGWocpNqjUUt6Q8NM8JCELKpV4pDsUdSCCGG65xg47iedM6K6GrVMgXyfK5j9JIkC+EP0jn/uSKFX2BD7am9HQJ7NVuMShtauHVTrCuyguuMZIUE7c63qv/ANdCw1xyxzMut3heGNpdYkYu0Z0jsOrswwcAqVweYHm9V0yxwTxR/k3hPU6ky7RxqihVAVRsFAAAHgANhWIZwScd1eYcb4lxe6jZreNbKIKzF5m+mIAzyAbRy8M+dXTorCIba3TJOIYwSTnJKgkk9+5rhyQnjpy2s0jTuifxHgdtcOJJ7eGVwNId0DNpyTpye7JO3maza8Ftov7K2gTzWJAfiBUwSr4isdevjQ8zfLFp+gQwqudCgamLHAxlj6RPmTXSoMN0A2ksO1kgZGcAgEgeAJGfaKnVnGWobVGHYAEkgAcydgPaaUzdIoQCY9UwAPaiGU28ZmIiHvavI/6UOmtw1+9tbbxwAIV0dZqlOGMhQ5BKnZcg4wTzqicWS9lBe56+QDfMjlgPYpbYeQFdcMMdtT5J+J8I90vunUGcfKLCIeMkxuGHtjhGn3a6gD+kS0Tb+sYM9/V2MuPd9Ia8R/qS5IDLbT4I2PUy4x5ELjFQXjKkhgVYc1III9oO9dCw41wiLZ7De/0yGK5URmO6ttI1MIpLeQHJyF1uQcDB5DOe6vQuPywXvC5ZAQ0Mlu0isdsYXWjf3WVlHsIr5ZB3r3LhtqzcNsOGEtmdDPc4yDHbazJoPepdmVMflVE8K1LTyF+y1dGLqSWzt5JRiR4kZh5kc/fz99M6woAGAMAbADuHcBWa9UxIPG/7CT8n/kVdqpPG/ueX8n/kVdqxy8lIS9L/ALlb85b/APzxVBNTumP3K35y2/eIqgmni8iZX+IXos71J5DpgmjEMjn0UlRy0JY/egh5FydvRq6QThgCPb7R4g94pRNErqVYBlYEFWGQQeYIPMVXYuC3Fm2rh7hos5NnMx0D8xLuYvyTlfZXH1XSSlLXD80awyKqZYOnXHGsbGa4jUM6BQoPLUzKgZgOYGrPuryzoZ/S5c/KFS+0vC7YMippMRPJjjYpnnnkN816PPxeC7je0u0aJpUKtFL2CwOx6uQdiQg75U5G2wpXwz+ji2hh6tJZtWSdZCb7966cHwrh1xhFxkt/rsaxjb3e303L6WA51xe5HdvVX6QdIYuHwxhy0jdiOOJe1I+MAnSPBQSdu7FLf654hcnFvbLax/jro5cjxW3U/tNZwx5cvyLb2N6Y/MW+aUbsxAA3JJwAPMnkKph4Rb8Ru3upIy8ccccMLksofSZGkkXBGpcyaQ3I6TjamdvwAHDXUr3TggjrcCMEHIKwLhBg8iQT505r0uk6F4pa5u2Y5MupUhOnRWyG4tLfI7zEjH4sCaaxRKgwqhR4KAB8BW9FejSRiFFFFABRRRQBItH3xVC6VdE5Y5nmtozJFIS7RpjVHId2Kr98jHtYG4Odjna610juCPPyqZRsaZ46eMaDhlkDctDQyhj/AJSuc0/4BwS4viDJG0FqfSZwVklGfQRDuinkWODjlzzXpqXIPfj21p8p7WDgjnkd3LAIzkknO4GKjSOzuoAGAMAbADuHcBUG4HaNSHuBjY5NQya0SJCiisKwPI5wSNvEcxTAzQDRRQBhlB2IyDsQe8d4quNd3VkNHUG7t1GI2iIEyKOSPG20mBsGU5xjI76slFY5sEMqqSKjNx4KpD071sAtjfZwewbfGTtjtlgFHPn41pcy8TuT2LeK2Q/j5mk284YsKT5MSKt2aKwh/wCfhi7LeaTKPbdGL6GRbo3jXEkQOm2CCONkONcarkBcgbHHMLmrzwfj8Mwwj9oc427MieTxt2gfdWKi33DopsdbGj45FgCR+S3NT7DRm6KM6cdmEcrXIg4v0Jlku5ZIHhWOZtbF9WtX0gEaFHbBIzuwxkirBwPofBb4dh10o36yQA6T/wC2nJPDPPzqA3BpEx8nupogPvHInQ+0S5cD2MKkRX19HjUkE47yrtC3uRwy/wDkK4pdFli7ST/D+zd9Q5RUb29Dh7FmbUXk55A611A3yBpjIBHdvnzzXDpD0Ytb1dNzCjnBw+AHXPerjcfspZc9JplH3FdFvwU6kj9ISUvjuuJXBzoisk8WPyiUj8kYRT7Sazhgzt7J/nsS5R9lOm/onWzuBcXFxG1jEescPkSMF3EZQDSxJAGx38Ku3R+3ZRNd3I0y3H0jr+JhUfRQjwCpucffFq7x8AjLK87PcyLurzkMFPikYARD5ham3tqZcKW+j+/XG77ghdWdl8Rjflyzn1cOGUfinuzCUk+DujZAI5EAju2PlW1cbeIjUWOWY5ONgO4ADwA/WSa7V0kELjQ+gl/JNXWqXxj+wl/Ib9lXQVjl5KQl6Yfcp/O237xFUE1O6Xj/AKY/nbb94irktt4mnifImRqK3lYcgNv21pitRHK5t0kUpIiup5qwDA+40ufo1akY6lQPAF1H6KsBTaik4p8gJrThEVq4NtbxR6sBnRO2RnfUTjA8yx9hpzRRTSoAooooAKKKyFPhQBiiuggbwNbC2byosDmIzjONq1qdDHpGCajOeu2XaPvcc38kPcv9/wCHjU6goiLPltKjUASGbuB8M97eQ5d+K1trUJnBJJ2yTnsgkqPPGSMnfFMxZqAAo0gDAA5D3Vza1Pcc07A4VFvIuTbjIKMRzw3I+5sfE1NaFh3VWp55I72cFTJE0ELGNRl1VTIrvGo3kxldSjftKRnlSlJJWxpD6B8jfnyI8COddKjwSK+mSMhkdQdQOQRjKsD7Nvh4VLjiLcqoRpXN4+WDjBzgbZ78eQJqX8lPlWPkp8qVgQmnCAdYwGebYIUHwJ5KO7J54rMzOMFVDDvGdJ9qk7H2HHtqZ8mPlUccLK/2Z0eQ3X9A7D3YosDnDcqxwDhu9CMMPceY8xtXauc1sxGJUDAffL2gPPT6Sn2Zojs2xmKQEfgsdY/S9Ie8n2UWB0orGGHprp885X9IcveBXYW5O4wR45otAcqK7fJm8vjWPk7eH66dgcqK6dQ3h+yjqG8KAOdFb9S3gaOqPgaANKK20HwPwrGg+BoAxRWcVjFAEPjP9hL+bf8AZVzFUvjf3PN+bf8A2mrovKscvJSE/S0/9P8A961/eIqzIme/atel33P/AN61/eIq60sYM5rEB3VzvOQ9tSK1dAedaiF1bLGTyBqeFA5AVmnYqIQt2roLTxNSazSsdHAWw862EC+FL7vip6428Ka5QFZmY6I4w+dGttyznSSEUEnG+BvXWThTkE3E8h23SD6FfiCZP/OsMnURhyUotkuVljUsxVFAyWbCgDxJPKlE3FBMdMMhSIAtJcacd+yRNINBJ3JbcADxIISWFzDcO5sLb5R1bY+U3ErmMOOYR5NbMw23Vds86cDg0s7o160LrGdSwIjFdeCuZHkJ6wAE4Gld96xeTLk2hGl7f8FaYrlnDotwkNpvHeVnlGpFeWUrHGwOldDNhm0nJJHM7YAFWC6kKrkFR4sx2UeJHf7Nq6McAnBOByGMnyGdqjxwFiGkxkbqg3VfP+83n3d2O/qSpUQcILXVksDpbnq9KTzk8E8E+PhTCs0VQgrFZrFAGarHHJ41v7WQyBPk0dzJcEnAS3dAq6z3ZkVSAeeg45U345xAwQs6qGfKJGp2DSOwRAxHJdTAk+ANJ/m+Y4EkVWnYTpNcAgF7ggMM4JwdDMrKmcARgCubqMi/1+/2XsuK8kvozEXjkco0cck0jwowKssbYOWX73U2twp3AYDblTiKHSdqWW/Si1ZghmEch5RzhoHJ8NEoUk+VNwa3jSVIlmaxRWaoRis0UUAFc5IQTnG/iNj8RXSigDiAw79Q89j8RsfgK5iNc7ZRvLbPnj0W/XUqsUgNUB7yD5gYrLMACScADJJ7h3k1ms0wOFrdxyjMbo4PejKw+INd6rfE+hNrKxkROolP/qwhUJPiy40t7cZ8CKXydbZ4F1LP1JO13C7MI8nb5RDNr6teXbUlfELWcpuKuv0HVlzopA3E5ojuBdR4BPUridAeTmHOJkO/ajwfBTW69J0OT8nvNABJkNrMqjHPZlDn3KeRpRzQkrTHpY9oqPY3scyLJE6ujcmU5B8fYfLurvWpJmiiigBd0h+5Z/zUn+01ZU5Cq10h+5Z/zUn+01ZV5Csp8jQj6Zti2H5+0H/7MNSDWnSqzkmt9EQVn623cBm0giOaORhqwcHCHHnUcNc99sPrl/log0gZLrFRM3Xqy/XL/LWdVz6sPrl/lq9SAlUVE1XPqw+uT+FGu59V/wBZP4UakFEvlST5yJIxS0je6IOC0eBEp39KdiFJyOS6j5Uvv+DXtzK3yqANbDGi2jnVQ/ibhjgv5IOz45qwRzXCKFjsdIGwAlhAA8gOVYZM0ltFFKK8ia66MSXMiy3Jjg9DWtuzs0qo2pEklYKCAdwQmob6WGas1zfhVJALY7hjJ97EAfGk9xJekEi0ycHSGnjA1d2SM4HuJpLadHrqTLX1uZcknqEljWBckndM5lJzuXyPIVxac+SW+339DT4Io5PL10ubKNUmMyl5YT9GkYK9Z8odPo5ZCAw0DJ3XljNXaoUXXqAq2hUDYKJIgB7ADtW+uf1ZvrIv4134YrHGrsyk7ZJoqNruPVm+ti/jWdU/qzfWRfxrXUhUSaKi65/Vm+tj/jQXuPVm+ti/jRqQUSaKhmW59Ub62L+NHW3HqjfWxfxo1IKN+I2KzxlHyBlWDKcMrKQysp8QwB8PHIpZbz3FmNJi6+IffQDDAZz2oGbz+8J/JHKmHW3PqjfWxfxqJxRr5k0wW+hmODI0sR0L3sq5wz+Gdu88sHHLDHPd8r1yVFtG/CePW9/1gEYaNCq6nTYsVy66HGQV2ByOZpf0k4d8hRru0PVrEpeW3B+hkjQFnCxckk0g4ZceYIqZwqylgVUS0bSuT/bREsxOWZmJ7TFiSSeZNQundhe3tsYIbcoWyCzSxYCsCrHYk50lgB/e35VyYlPlqvX9+C5V4LHDIGVWHJgCPYRkftreoEHyhFVRathVVR9LFyAAHf5Vv1tx6q31sX8a9HWjKiZWKidbceqt9bF/GsiS49Vb62L+NGpBRKrNRdc/qzfWRfzVjrLj1VvrYv5qNSAlVmohkuPVX+sh/mrAluPVH+sh/no1IKJlYqJ1tx6o/wBZD/PR1tx6o/1kP81GpBRLrDKCCCAQRgg7gjvBHeKi9bceqv8AWw/zVnrbj1V/rIf5qNSChHL0R0kG1up7YLnQiiKVI85/sxKjNGP7qsB5V1HHrizGi8xMv3l2EKKf7k2kN1T+DY0nyO1N+suPVX+sh/mrHW3Hqr/Ww/zVjPHja22/ApSaE5tbW6+ltLl7WWTtObeSIhzyJkj7SO397Gdhv3Vu3BLyFSbW8ac8+rvQrqfELLEqtHn2MB4VjiXAUn3l4cMjOJA8KOp8VkVgynzBrHDbfiEL6TE80P3rvLCJVP4LkHTIuPvtm8dXOuWcc0N4O/2LWl8i49PRAwTiNrNaN+Mx1sJ9kq93uq1cP4hFOgeCRJUP3yMGH6uVYE9wQVezZgeY6yE/qLVWeI9D1Zust7Oazm/G2s0EZP5SatDD2it8eadfFEhxQ/6Rti0uD4Qyf7TVmTkPZXmqWfGGjktpoo5Y5EZFuGkjjkGrbVIiEq2Bz04NelKNq0k7EYYcvbW1FFIAooooAKKKKACiiigAooooAKKKKACiiigAooooAKKKKACiiigAooooAKKKKACiiigAooooAKKKKACiiigAooooAKKKKAFvHbOSVFSMpjWpcPqwyruF7PiwXPiMjvpWnRiTOprmUtkPjUcFyyM4fTp1ITGmBgYGobgkUUUAcl6IuHDC5k2CjB8eTuChGGYYB9554Ic8P4a6Fi8zyZGFz94O/B7ycLufDzxRRSoDja9H1jlWUSSFhkHJzqG+x7gN87DJIznnTiiimB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484" name="AutoShape 4" descr="data:image/jpeg;base64,/9j/4AAQSkZJRgABAQAAAQABAAD/2wCEAAkGBxQSEhUUEhQWFRUWFhQYFxQWFxcXHBgXGhcWGBcXFxUYHCggGBolGxQXITEhJSkrLi4uGB8zODMsNygtLiwBCgoKDg0OGxAQGy4lICY3LC4sMiwsNC8sNC0sLCwsLCwsLCwsLCw0LCwsLCwsLCwsLCwsLCwsLCwsLCwsLCwsLP/AABEIAJgBTQMBIgACEQEDEQH/xAAcAAACAgMBAQAAAAAAAAAAAAAABQQGAQIDBwj/xABMEAACAQMCAgYFBQwJAwQDAAABAgMABBESIQUxBhMiQVFhMlRxgZEUFiOT0zRCUlNyc5KhsbTR0gcVM2JkgqOywSSDokNjs/FEpPD/xAAZAQADAQEBAAAAAAAAAAAAAAAAAQIDBAX/xAAtEQACAgEDBAAEBgMBAAAAAAAAAQIRAxIhMQQTQVEiMmHwcYGRodHhIzOxBf/aAAwDAQACEQMRAD8A9k4zxEW8LSsrNgqAq4yzMyoqjOwyzAZOwpMOlb99nN+nb/a1I6cD/o2/O237xDSo1tjxqXIm6GA6Ut6pN+nB9rR86T6rN+lB9rS6lJuZnW6kjIC27Moj6st1pRFdu3nvJK4UbEb55Usqx4lcmEblwWf50H1Wb9KD7Wj50n1Wb9KD7WlEF2j+iwJxnAIO3/PPFdq17MSdQy+dB9Vm/Sg+1o+dB9Vm/Sg+1qn8ZvChmZmkVkCfJ0XZXJA1M5PZbtEqVJ2AyBkg03s72OUao3DDODjuPPBB3BweRrOEYSk477fexTtKxpcdMVjAMkEiAnALPbjJ8BmWu/zn/wANN+lB9pSC8tmJ6yM4kVHQBgCjK2klWB8Si7j9dR+A3OYxE6skkSqrI2MlR2UkGCQVYLzB55HdTWL4mnx4+6FexZ/nP/hpv0oPtK5v0rI5Wk5/zW//ADLS+ir7ERahkOlJ9Vn/AEoPtaz86P8ADTfGD7WllRb2VtUcaEK0r6dZ04RVBaRu0cE6VOBvv3YBqZYoRTk2NNsffOf/AA03xg+1o+c/+Gm+MH2tI7djrlQuJBGygSAAagyK+Dp2yNXMbbiot9xcR9aQjOkC653BAEa4JIGfTcKNRUb4I8QDNY9Cm3sx73RZvnP/AIab4w/a1n5z/wCHm+MP2lKlOdxyNZxWnYiTqGo6TD1eb4w/aVj5zD1eb4w/aUr0nwrOg+Bo7MfYahn85h6vN8YftKPnOPV5v9H7Skl/MY01aSxLIirnGWdgqgnuGSMmo99LPBG0siwlEBZwsj6tI3OnUgDHHdtmsMjw42oylu/v0WlJq0ix/OYerzf6P2lY+c/+Gn+MP2tLerPhR1Z8K27MfZOpjL50f4af4w/a1gdKP8NP8YftaXdWfCjQfA0dmPsNQz+c49Xn/wBH7SsjpMPV5v8AS+0pXoPgaNJ8DR2Y+w1DT5zL+Im/0vtKz85l/ET/AAj+0pVpPgawRR2Y+w1Db5zL+In+Ef2lY+cy/iJvhH9pVftuIwyNojljdtzpV1Y7c9gal6T4UdmL8hqY2+cy/iJvhH9pR85l/ET/AAj+0qqXXG4wJBGGkdNQCpHI4MgB7GpVIznb21q8zxqrm4WUiSNJowka9XrwCNKkuGBZRgk86wnLDCSi3u9ikpNWW35zL+Im+Ef2lA6TL+Im+Ef2lKKK6OxEjUOPnKv4mb4R/wA9HzmX8TN8I/56r9xeqjBcO7kZ0RoznHLUQo7Iz3ms2l4smdOcqcMrKVZT3BlYAjb41Pbx3pvcdvket0nX8ROfdF9pQek6+rz/AAi+0pTRVdiItRPn6YKgyba4xtk4i2yQPxmeZqyKcjOMeRqg8XOIm9qf71q/1jkgovYpOxH00GbRvzlt+8RUsMJ8qa9MfuU/nbb94iqCavC6TFI4dSfEVEl4LEzFmjQsdySPSI2BYcm99MqK1bvkQku+AatPVTyQ6eQTDAexXBCjGxA2IA22GJa/RqolYscbyaML7WxkL+ymFFJbcAcBDkc8g/A0og4A0MzSQSgJIcyQyLkc2OY3GChyzHByN8bbYdrGByGPZsPh41sD/wDf/wDd9HIHIRjJGdxzFHydc578YztnHhnwrd4wefMcjyI9hoBxzOdwOXicb4/bTtgILziLpJ1HZ6wrrMmliBGX6tNMYOZZWc4CjYbZJ2yOkIz9PdF0EhkMk8UCx6Or1alZdA/tU5A89zUviFrG91B1qjASUI/LMjafo9QOV2XWB3lQRuu7JLEQHDR2y2qlmClWeRnI1MxLc3LAnvJxzrzc+eUcum3saxj8NkHgs2sOCSwVlCswAYq0Ucg1quwYdZpONjpzU2e0jkGmRFdfwWUMPgarUPSNJOI3LRQ6II4rZbiVl6tkkbrCrOmMsuMKWPLAPLerFZ8Qilz1UiPjnpYHHMZ27tjv5V2456oqzNqmVy9t5LJ45VYtBlI5EC/ekoiPKSSBpTbWoX0AGzzE3pBwTWrmNpR1hAliRhpkRgI5D1bbFur8CM4HMgU+IzzqK1yySaXA0MQI3Gdmx6D+BJ5HkeWxxklii46XwCk7sicB4n1o0FcNGiaiM6Tu6Y7QBVtUTZUjI255pqxxuaU/1MkdwLlHaPZxKmrEbhstqKnZWDknIx6TeNS+MB+ol6skPoOCoyw8dIPNsZwPHFVG1HcHV7G0C3EsYlRERGAZBJqZ2U8iVXATI3xknxwdq4216/WmKVVDYYhkLEHTo1AhlBB+kXGMg77jFNuH8WtgI4YZUfEZ6tQ4Y6UAGOezYxsfPwNVuXivymePqYp1eKUrKzxmNUQrmRGZtnJwmAmdwpzjn52PqMssqXh8qjVwjpZK6QsVjWRAC8ciGNT6LOx6tVfcYXMnpZ2wDvjFRNM16nakEURRo3VUDda3oyMuv0UBBUahk7kjlTDjkui3kOFPZwdY1KASAzMveqgkkeVL+i+iGzjkaTPWKjljvlmVQFUKO0dgNgSSDXVkwQnlUpLhERm1GkPIkCqFHJQBue4DAyT+2lHR2wF0rPNcyNJqJMUMzRiLcjGmMjIyrDLZzp9tRL3iAmlRUjSUYYdTLpILkriaSJSSI41D+nglmAAzuJ6cLl77gxDKkJaxpAuV8Q2vI8u/vzUZXPLtj492ONR5NrUsl1JD1jvGsaOOuC6yxYg9Wyga4wAASRkEjemlLVtlgLTSyyyvgJrkwxALbJHHGoGWbGwGWOOeBRdcV0YUoyO3o9diNMDmzSbgADmN28q1xy7cEsj3Jat7DCWQKCzEKoGSzEAAeJJ2AqF/W8fMCUr+GsEzJjxDhNJHnmlV1fdY9uJJIOrE0cjF1mh1KpOFVZUKuSxXHa8DVt47NO0J+SkCTUmQSAdGodZpLdkPozpLbZ51ll6tRdIpY21ZCt51kUMjBlPJlOR57ikfSi/UdXHlWBbXIpy2UXknVru5dyihTgE7eVL4OHy3QnieSSNDcapGUFHbChDCWAVS2FVmdQUbK478u+GdHLW3wYoEVlA7eMsSNtRY7lv73Pc1s7yQriyeGaXsry9UEtpEZJY3zJ1QRVGQ+SkhOdDNgAcwM7Zphe2aSrpkBK5zgMy59ukjI8jtW89wqYLbDx7h5k8gK3jcEAjkRkbEfqO4ow4I4o6YhKTk7Yvk4BbMAOojXT6JRQhHsZMHFZj4XGpGmKMFfRIRQR7DjIqe7gDJIA8ScD4mlNx0pskOGuoAfASKT8ATW1pEnbiDyIo6uJpWZgAqkAL4s7Hko8sk9wpW0l1I+lVZCo7XZKKD+XNGRIT4JsMEluQqR88LPulLfkxyt/tWtx0qtsZJlVfwmgnVR7WKYA86zlK38w0voY4Za3SNI7dVqfQMktkKmdI0IMc2Y51HnU6zsCrM8r9ZIwRSwGkaU1aQBk97sSfPu5VJtrhJFDxuroeTIQwPsI2rrSjghGetLf2NybVHIwitTDXeitrZIq4xEepb2p/8iVfapXGR9C/+X/etXWsMrtlREnTH7lb87bfvEVQjU3pl9yt+dtv3iKoRp4vImcJr2NCQ8iKVAYhmAwCcKTnlkjArvSTjSx2yS3bDUIkdxHzzKdtWTzYgKg/BGcc6hjo/eSqDIkLvhSWumdo9RAYpDaR4QRqTpDvljgnHIlZc6x8jUbG543b5KrKrsOax5kI90YNbLxEt6EFy/sgdP1y6RUHgV/xWG5jt7m0t2gfI6+2YosYCk9pD7OWBz51aeNwTSxFLef5PISv0oRZCFBywCttkjbPdXK+ta9f9K7Yilvpl3ayudPiBC5H+RJC3wFa8M49BcMVjk7Y5xOGjkHtjcBv1Vifo7fY7HGJw396C3YfAKKXTWV0JYY+KRwXkLsEW8iXqZYJG2QtpOVBJC6lIwSKcOst+GDgWSil15BLZEF5GmtmIUu4HWQEnCl2H9pFkhdWNS5BJIyQxrsx5IzVohqjjcWySIUdQynmD7c5B5gg7gjlUFuAQNjWHkAIIWSaVwCNwQrORkGmlFNxi+UK2LIuDLC5ktNNvI2A5VAUkAzgSR7BsZOCCCM+G1QbyGWN0Z5GYoWMcwg1+nq6yGWGEA9Wcqyld8ruTgZsNFRLDF7rZ/QpSYn4bxPLhHYnXqClo+qIkQ9uJlDEA4Kuu+SpPhTd1BGCAR4Heol5wmCU5lhjc7bsisduW5HdUsCrgmlTdidGo3yGAx8cjlv8Ar2ojGMDfYfq9tb1iqELbt40njaV1hVVdklYdkzFWQCR9gAFckAkaiefZ3jcNuTCpE5DsxDyXMbK8bF+yrELvGuFCjIwAvpHBNPCKr1lw8dfPGyFUZhK2lcJMOUa5H3qBd1GMsxJyDvzzxyU1OPPG/otNVTLCaVXnAIZBEmkLFFIz9UowjFlYEMo5jLk45HvprWruACSQAASSdgAOZJ7hXQ0mQawwqgwiqo8FAH7K2kJwdIycHAJxk42BPdv30va+JKsMhDkIgHbmOOYB9BO/Jx3ElRznQasdvGT3LyA8Mnn7dvZSsCviS+lZdcCwFdekrKsihmUoJGOxyqsxChTlsbjFM04FbDT9Ch04wSoJOO9vwjnfJzvvTGipWNW3yOzWVAylWAZSMFWGQR4EHnS7+qWUaYrieJPwFKOAPBTKjMo8gcDuxTOiieOM/mVgm1wcLO0WJdK55liWJYsxOWZmPMk13ooq0q2QjDIDjIzggjPiOR9tIbS7uL9mFqRBbKzKbtgGaRlJDC3jPZwCCNbZHgDUvpNK4t2WPIklKQoR3NK4j1f5Qxb/AC01vJFtIY4bdAT2IoYgdOo47IzjsjALMcbBWO9cXV55QqMeWaY43yQ06DWZ7VwHuW567mRpP/DIQe5aacNs7KLs28duvlGsQ/UtFv0YRhquz8pfvDD6JfJIc6cebam86mzdH7V10tbQkeHVpt7NtqwjinVt7/qU5I7iTHIYrl1KnXu41jB7bYG2MoCcKfYKTdGJCIXVmLLHcXMcbMSWMaSsqAk7sQBpydzpB3qdLxOJPTkVfymUftNcsszUqbstRtCHiPRRo2aS3ZlY7mSEIrk/+9BtFcDzwr45EmoVhxx1ZI7tQjOSI50z1MrA409rtQy/+2++dgTVvt+NQNgLLGT4B1P6s1vxW1WePQyo6MQHRxlXQ7MPbjceYFdePqEuH+RDh7FdYzVW4LFNcW0YF06dTJcQuQAzTdVKyIWfIYdlRnSQTnnUl+jfWOTKykadOV1szb5X+3aTQBljhTuTvyxXoam/lRlS8m3FJpJll0NphiYKxGnLurRlhuDhBqxtg5B3G1ej15xecNeG3ZEmPVDSdBjjz6SkgOukKCd/R2ycEd3o9cqWTU9f5fgW9NKhH0z+5W/O237xFUM1M6Z/cjfnbb94iqGa6MXkhld6dvi2QfhXNop9hnTI/VT3pRx2GzQy3L6EDBRsSSTyAUbk4B+FV/p6pa3RUUvIbi3ZIl3dykqswQeSgnJ2HeRU7pz0WfilrGhPyeQOsmDiQIcMpVtOzdlzy7/GvP6+KlON8G2F0mWfhtyssUciEMjqrKw71IyD8DUbjM79iKI6ZJnCKxGdIwzM2O/CIxA8cV14Lw5ba3igQkrFGiAnmdIAyfbUHjF2sM8E0gbq42fWyqz6A0TAMVUE4ycZA2zXFBLUk+DT2zf5s2xYr103ygLq6z5Q5kXuD9Vq0Yz3aNJ8KxwpvlFu0c+GOZY3K5UMUkaMsozlclNQGds89qTw8W4LDcz8TF5CZZUVWPWhjhVUYSL0skIu2PvfbTbogGNurupVpC8pU81Msjy6T5jWB7q6uqjGKjSpkQbd2OeIWyzRPHIMpIrIwPerAgj4Gqp0akYwKjtqeFpIHb8JoXMeo+0KD76tM8mlSScCqb0LDG2Mrf8Arz3E6/kSysyf+OD7626Kbc2RkWw9orjd3SRI0kjBEUZZmOAB4k1Et+K9YAY7e5dTybqWUH2dZpP6q9CUox5ZlQxpJxLituzdV8o+kRgWjh1SP7CkYJB9v/1vxW9mMMqx210JDG4Q9VyYqQu+rbfFObCRLOwV+o+TKkZZoRhmUKCTqK+k2Bk+Z51hn6hQja3LjG2V+74hcoEjWJBJIMpEztJKqA46yZcBV2I5vz27RqTwm2ulctPMroV2j0qWVs8+tREGMbadHvrpwe2YGWaRQHnk14yGZU0qqIzj0sac4Gw1YGeZZVpiUtKcnuS68HBrRTz1H/O/821dEjAJI78Z9wA/YK3pf0uuTBZs6HS5Krr/AAdR3IztnSDjzIrRtIRO6wZ05GrnpyM48cc62qrWvALJoUxdRiU4brVlQ/Sd+MHURnIJzq79Wd67DjE8KhJYy0nc+5DDuOI1JkPmgIOMnRuBOv2OixMcDNLZo3kCsQHyQUQHMa94kdh6ZHPwBxgZ7VceHcUmdmje3cOulsgEAoeZweTeAyQfEYIDO3n1A7YI2I3wD3gEgagDtkbUlkjJ0mFNGltbBMszanI7Uh22G+APvUHh7zk5NdopVYBlIZTyZSCD7CK2IzsarHA+Ci1uJILVkQSfTJDIToZT2ZAmMlWjYA7c1kAI2BDnNQVvgErLRUa74hFEQJZY4y3IO6qT7ATvSy24lcSvJDHF9IjaflDxyRwAYHaxJhnYEkaF54zqANOoOjtskUhY6mZWEtxIRqYkDtuT2dtsDGF5ACsZ9VBNJbspQZlWBAIIIPIjcH2GovEOJRw46wnLeiiq8jtjnpjQFiB3nGBVd6JM5EltZBHjSU4uv/xkDIjP1eCDL9IZMIuAO8qMZvPB+DxW+pgTJK+Osmfd3xyG2yoMnCLgDPLmaJ9QkvqJREdjxq3mYpHKpcc4zlHHticBh7xTCp/F+G21wNFwkT7ZCvpJHgR3ruOY8Kot3xO2sbxIVvB1PVO0sc82sRHI6vq5XJcs2/YJOwzt3kOouWmS3G47WOOMkdZaLkZa7iIHeQquzYHkBmmHF5xFdWkj+h1rRljsFaSNkjb3thP+5UDocIrl5b1T1hLvDCxBASJMBtAPIu4ZicZI0juqwcV4LHcrpmBZO9NTKDuCNQUjOCAa4c89ea4rg0gqjuQLGC/TiE8tzcRix04hhAUHJ09piQCCMN3nOruxU7jXSe3giZhNEz8kTrFyzk6UXnsCxGT3DJrWPo9ag56mIt+EyKxPtZsk1PSBFGAAB4AAfqFX336/cWko/FeIQJbLbrdxanMULSLKoOZZFWaQENse27c9q78BaP5e1rBw2AWipn5WpjbU2Ac7A6iSSMZzsSab8Z6V2Vq/V3EoRsA6Srcjy7WNI+NQYeL8MvHEapHM55YjVyPMlckDzrPD/jTdc7lS3LPLwW2b0reFvbGh/wCKq19JbWU+qDEMVurG6CZ6s6l+hiEY264sVYaRqxgH0xTdeAwjGgyx45dXPMoH+TXp/VVY41w1LS4s9Zd7fVIqmRtQjuXIMcj8tZbtKHbJBPPetO5HLUfZNNbh0G4fLDaATgLLJJLK6A50mRy2knxAIzVgrDD3efhSaXgshOr5TI527MnZX3dQYyp89/fXpP4VsjHkmcbb6B/YMfpLV2rzO+4XJ1TNK0TY0nVoZ3GHUqivKx0qN9wASccsV6XisJtt7qikJOmn3I3522/eIqh1O6Yj/pW/OW37xFUE1pi8iZH6IQh1kuG3leWePUfvY45njWNc+iuEBOOZJNWJVJqu9FJNL3UJ20XBdfyZUSQn9MyVJ4xwmSZwy3M0SgY6uJ9Ck5PaYgB8749LG3KvGzP/ACPUdEeB2YyKBDmkPDuBGN1dppm09zTSsD+UrOQR7RTvNSpQvgbTIs3AoC2swRF+evq01Z8c4zUkDFbaj40FqUtL4Dcg8Yt+siaPJXWrLqHMalIyPMZpXYdDLeOKNVeaNljRSYppUUkKAWEWooMnflTm8OwFUjhnHnt+LTWUjFo5kE8Go50sc64wTyU6XIHdg+NGLLKEnpG42kWC46HpJpD3VywV1cAmAjUhypP0O+Dvv3gU3t4+oXSZJJCSSWkIY/qAAHkBXCbiiIMuyKPFnCj4k1UOkXTdJFMVhi6uG7KiMGSNCTvJJIOyABvjO+1W808u0eRaFHkvPy8bgbkYyMcs7il3FLjrB1bISHGkgA6QrbMWfGBgEnek0fR6HA165HxvK0supj3nVq237hgDurb+oo8Ea7jSeam5nII8CC/Lyrpn0OaSpyRKyxXg6dHpi9rAzczEmT44UDPvxn30wrVEAAAAAAAAGwAHIAdwravVRznW3jyfIV5f014ueIyhIVBhgeRRqYr1zDss3IgKCMA4ye1uM16vCvY25kH414p0bGmONTzC6W/KB7WfPUDWU34GibwPgRZmBiiy+MRqNQXAOS0jDLE95O2w7+bdVnsXxD2cb9Tn6KUeGnkpP4S4IOM5G1Z4fdmJw4GeY8OdbcSvetbVjSB558Mkn3e7FRQy38D4j9CJYkaSOYdYmQNQ1FcrJgALhmIwM4CMTmukSbs5ABc5wANvDJxknGM5J3G1cOgsOmwgzntB3weeJJHkAx3bOKmkYpYunjGWocpNqjUUt6Q8NM8JCELKpV4pDsUdSCCGG65xg47iedM6K6GrVMgXyfK5j9JIkC+EP0jn/uSKFX2BD7am9HQJ7NVuMShtauHVTrCuyguuMZIUE7c63qv/ANdCw1xyxzMut3heGNpdYkYu0Z0jsOrswwcAqVweYHm9V0yxwTxR/k3hPU6ky7RxqihVAVRsFAAAHgANhWIZwScd1eYcb4lxe6jZreNbKIKzF5m+mIAzyAbRy8M+dXTorCIba3TJOIYwSTnJKgkk9+5rhyQnjpy2s0jTuifxHgdtcOJJ7eGVwNId0DNpyTpye7JO3maza8Ftov7K2gTzWJAfiBUwSr4isdevjQ8zfLFp+gQwqudCgamLHAxlj6RPmTXSoMN0A2ksO1kgZGcAgEgeAJGfaKnVnGWobVGHYAEkgAcydgPaaUzdIoQCY9UwAPaiGU28ZmIiHvavI/6UOmtw1+9tbbxwAIV0dZqlOGMhQ5BKnZcg4wTzqicWS9lBe56+QDfMjlgPYpbYeQFdcMMdtT5J+J8I90vunUGcfKLCIeMkxuGHtjhGn3a6gD+kS0Tb+sYM9/V2MuPd9Ia8R/qS5IDLbT4I2PUy4x5ELjFQXjKkhgVYc1III9oO9dCw41wiLZ7De/0yGK5URmO6ttI1MIpLeQHJyF1uQcDB5DOe6vQuPywXvC5ZAQ0Mlu0isdsYXWjf3WVlHsIr5ZB3r3LhtqzcNsOGEtmdDPc4yDHbazJoPepdmVMflVE8K1LTyF+y1dGLqSWzt5JRiR4kZh5kc/fz99M6woAGAMAbADuHcBWa9UxIPG/7CT8n/kVdqpPG/ueX8n/kVdqxy8lIS9L/ALlb85b/APzxVBNTumP3K35y2/eIqgmni8iZX+IXos71J5DpgmjEMjn0UlRy0JY/egh5FydvRq6QThgCPb7R4g94pRNErqVYBlYEFWGQQeYIPMVXYuC3Fm2rh7hos5NnMx0D8xLuYvyTlfZXH1XSSlLXD80awyKqZYOnXHGsbGa4jUM6BQoPLUzKgZgOYGrPuryzoZ/S5c/KFS+0vC7YMippMRPJjjYpnnnkN816PPxeC7je0u0aJpUKtFL2CwOx6uQdiQg75U5G2wpXwz+ji2hh6tJZtWSdZCb7966cHwrh1xhFxkt/rsaxjb3e303L6WA51xe5HdvVX6QdIYuHwxhy0jdiOOJe1I+MAnSPBQSdu7FLf654hcnFvbLax/jro5cjxW3U/tNZwx5cvyLb2N6Y/MW+aUbsxAA3JJwAPMnkKph4Rb8Ru3upIy8ccccMLksofSZGkkXBGpcyaQ3I6TjamdvwAHDXUr3TggjrcCMEHIKwLhBg8iQT505r0uk6F4pa5u2Y5MupUhOnRWyG4tLfI7zEjH4sCaaxRKgwqhR4KAB8BW9FejSRiFFFFABRRRQBItH3xVC6VdE5Y5nmtozJFIS7RpjVHId2Kr98jHtYG4Odjna610juCPPyqZRsaZ46eMaDhlkDctDQyhj/AJSuc0/4BwS4viDJG0FqfSZwVklGfQRDuinkWODjlzzXpqXIPfj21p8p7WDgjnkd3LAIzkknO4GKjSOzuoAGAMAbADuHcBUG4HaNSHuBjY5NQya0SJCiisKwPI5wSNvEcxTAzQDRRQBhlB2IyDsQe8d4quNd3VkNHUG7t1GI2iIEyKOSPG20mBsGU5xjI76slFY5sEMqqSKjNx4KpD071sAtjfZwewbfGTtjtlgFHPn41pcy8TuT2LeK2Q/j5mk284YsKT5MSKt2aKwh/wCfhi7LeaTKPbdGL6GRbo3jXEkQOm2CCONkONcarkBcgbHHMLmrzwfj8Mwwj9oc427MieTxt2gfdWKi33DopsdbGj45FgCR+S3NT7DRm6KM6cdmEcrXIg4v0Jlku5ZIHhWOZtbF9WtX0gEaFHbBIzuwxkirBwPofBb4dh10o36yQA6T/wC2nJPDPPzqA3BpEx8nupogPvHInQ+0S5cD2MKkRX19HjUkE47yrtC3uRwy/wDkK4pdFli7ST/D+zd9Q5RUb29Dh7FmbUXk55A611A3yBpjIBHdvnzzXDpD0Ytb1dNzCjnBw+AHXPerjcfspZc9JplH3FdFvwU6kj9ISUvjuuJXBzoisk8WPyiUj8kYRT7Sazhgzt7J/nsS5R9lOm/onWzuBcXFxG1jEescPkSMF3EZQDSxJAGx38Ku3R+3ZRNd3I0y3H0jr+JhUfRQjwCpucffFq7x8AjLK87PcyLurzkMFPikYARD5ham3tqZcKW+j+/XG77ghdWdl8Rjflyzn1cOGUfinuzCUk+DujZAI5EAju2PlW1cbeIjUWOWY5ONgO4ADwA/WSa7V0kELjQ+gl/JNXWqXxj+wl/Ib9lXQVjl5KQl6Yfcp/O237xFUE1O6Xj/AKY/nbb94irktt4mnifImRqK3lYcgNv21pitRHK5t0kUpIiup5qwDA+40ufo1akY6lQPAF1H6KsBTaik4p8gJrThEVq4NtbxR6sBnRO2RnfUTjA8yx9hpzRRTSoAooooAKKKyFPhQBiiuggbwNbC2byosDmIzjONq1qdDHpGCajOeu2XaPvcc38kPcv9/wCHjU6goiLPltKjUASGbuB8M97eQ5d+K1trUJnBJJ2yTnsgkqPPGSMnfFMxZqAAo0gDAA5D3Vza1Pcc07A4VFvIuTbjIKMRzw3I+5sfE1NaFh3VWp55I72cFTJE0ELGNRl1VTIrvGo3kxldSjftKRnlSlJJWxpD6B8jfnyI8COddKjwSK+mSMhkdQdQOQRjKsD7Nvh4VLjiLcqoRpXN4+WDjBzgbZ78eQJqX8lPlWPkp8qVgQmnCAdYwGebYIUHwJ5KO7J54rMzOMFVDDvGdJ9qk7H2HHtqZ8mPlUccLK/2Z0eQ3X9A7D3YosDnDcqxwDhu9CMMPceY8xtXauc1sxGJUDAffL2gPPT6Sn2Zojs2xmKQEfgsdY/S9Ie8n2UWB0orGGHprp885X9IcveBXYW5O4wR45otAcqK7fJm8vjWPk7eH66dgcqK6dQ3h+yjqG8KAOdFb9S3gaOqPgaANKK20HwPwrGg+BoAxRWcVjFAEPjP9hL+bf8AZVzFUvjf3PN+bf8A2mrovKscvJSE/S0/9P8A961/eIqzIme/atel33P/AN61/eIq60sYM5rEB3VzvOQ9tSK1dAedaiF1bLGTyBqeFA5AVmnYqIQt2roLTxNSazSsdHAWw862EC+FL7vip6428Ka5QFZmY6I4w+dGttyznSSEUEnG+BvXWThTkE3E8h23SD6FfiCZP/OsMnURhyUotkuVljUsxVFAyWbCgDxJPKlE3FBMdMMhSIAtJcacd+yRNINBJ3JbcADxIISWFzDcO5sLb5R1bY+U3ErmMOOYR5NbMw23Vds86cDg0s7o160LrGdSwIjFdeCuZHkJ6wAE4Gld96xeTLk2hGl7f8FaYrlnDotwkNpvHeVnlGpFeWUrHGwOldDNhm0nJJHM7YAFWC6kKrkFR4sx2UeJHf7Nq6McAnBOByGMnyGdqjxwFiGkxkbqg3VfP+83n3d2O/qSpUQcILXVksDpbnq9KTzk8E8E+PhTCs0VQgrFZrFAGarHHJ41v7WQyBPk0dzJcEnAS3dAq6z3ZkVSAeeg45U345xAwQs6qGfKJGp2DSOwRAxHJdTAk+ANJ/m+Y4EkVWnYTpNcAgF7ggMM4JwdDMrKmcARgCubqMi/1+/2XsuK8kvozEXjkco0cck0jwowKssbYOWX73U2twp3AYDblTiKHSdqWW/Si1ZghmEch5RzhoHJ8NEoUk+VNwa3jSVIlmaxRWaoRis0UUAFc5IQTnG/iNj8RXSigDiAw79Q89j8RsfgK5iNc7ZRvLbPnj0W/XUqsUgNUB7yD5gYrLMACScADJJ7h3k1ms0wOFrdxyjMbo4PejKw+INd6rfE+hNrKxkROolP/qwhUJPiy40t7cZ8CKXydbZ4F1LP1JO13C7MI8nb5RDNr6teXbUlfELWcpuKuv0HVlzopA3E5ojuBdR4BPUridAeTmHOJkO/ajwfBTW69J0OT8nvNABJkNrMqjHPZlDn3KeRpRzQkrTHpY9oqPY3scyLJE6ujcmU5B8fYfLurvWpJmiiigBd0h+5Z/zUn+01ZU5Cq10h+5Z/zUn+01ZV5Csp8jQj6Zti2H5+0H/7MNSDWnSqzkmt9EQVn623cBm0giOaORhqwcHCHHnUcNc99sPrl/log0gZLrFRM3Xqy/XL/LWdVz6sPrl/lq9SAlUVE1XPqw+uT+FGu59V/wBZP4UakFEvlST5yJIxS0je6IOC0eBEp39KdiFJyOS6j5Uvv+DXtzK3yqANbDGi2jnVQ/ibhjgv5IOz45qwRzXCKFjsdIGwAlhAA8gOVYZM0ltFFKK8ia66MSXMiy3Jjg9DWtuzs0qo2pEklYKCAdwQmob6WGas1zfhVJALY7hjJ97EAfGk9xJekEi0ycHSGnjA1d2SM4HuJpLadHrqTLX1uZcknqEljWBckndM5lJzuXyPIVxac+SW+339DT4Io5PL10ubKNUmMyl5YT9GkYK9Z8odPo5ZCAw0DJ3XljNXaoUXXqAq2hUDYKJIgB7ADtW+uf1ZvrIv4134YrHGrsyk7ZJoqNruPVm+ti/jWdU/qzfWRfxrXUhUSaKi65/Vm+tj/jQXuPVm+ti/jRqQUSaKhmW59Ub62L+NHW3HqjfWxfxo1IKN+I2KzxlHyBlWDKcMrKQysp8QwB8PHIpZbz3FmNJi6+IffQDDAZz2oGbz+8J/JHKmHW3PqjfWxfxqJxRr5k0wW+hmODI0sR0L3sq5wz+Gdu88sHHLDHPd8r1yVFtG/CePW9/1gEYaNCq6nTYsVy66HGQV2ByOZpf0k4d8hRru0PVrEpeW3B+hkjQFnCxckk0g4ZceYIqZwqylgVUS0bSuT/bREsxOWZmJ7TFiSSeZNQundhe3tsYIbcoWyCzSxYCsCrHYk50lgB/e35VyYlPlqvX9+C5V4LHDIGVWHJgCPYRkftreoEHyhFVRathVVR9LFyAAHf5Vv1tx6q31sX8a9HWjKiZWKidbceqt9bF/GsiS49Vb62L+NGpBRKrNRdc/qzfWRfzVjrLj1VvrYv5qNSAlVmohkuPVX+sh/mrAluPVH+sh/no1IKJlYqJ1tx6o/wBZD/PR1tx6o/1kP81GpBRLrDKCCCAQRgg7gjvBHeKi9bceqv8AWw/zVnrbj1V/rIf5qNSChHL0R0kG1up7YLnQiiKVI85/sxKjNGP7qsB5V1HHrizGi8xMv3l2EKKf7k2kN1T+DY0nyO1N+suPVX+sh/mrHW3Hqr/Ww/zVjPHja22/ApSaE5tbW6+ltLl7WWTtObeSIhzyJkj7SO397Gdhv3Vu3BLyFSbW8ac8+rvQrqfELLEqtHn2MB4VjiXAUn3l4cMjOJA8KOp8VkVgynzBrHDbfiEL6TE80P3rvLCJVP4LkHTIuPvtm8dXOuWcc0N4O/2LWl8i49PRAwTiNrNaN+Mx1sJ9kq93uq1cP4hFOgeCRJUP3yMGH6uVYE9wQVezZgeY6yE/qLVWeI9D1Zust7Oazm/G2s0EZP5SatDD2it8eadfFEhxQ/6Rti0uD4Qyf7TVmTkPZXmqWfGGjktpoo5Y5EZFuGkjjkGrbVIiEq2Bz04NelKNq0k7EYYcvbW1FFIAooooAKKKKACiiigAooooAKKKKACiiigAooooAKKKKACiiigAooooAKKKKACiiigAooooAKKKKACiiigAooooAKKKKAFvHbOSVFSMpjWpcPqwyruF7PiwXPiMjvpWnRiTOprmUtkPjUcFyyM4fTp1ITGmBgYGobgkUUUAcl6IuHDC5k2CjB8eTuChGGYYB9554Ic8P4a6Fi8zyZGFz94O/B7ycLufDzxRRSoDja9H1jlWUSSFhkHJzqG+x7gN87DJIznnTiiimB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486" name="AutoShape 6" descr="data:image/jpeg;base64,/9j/4AAQSkZJRgABAQAAAQABAAD/2wCEAAkGBxQSEhUUEhQWFRUWFhQYFxQWFxcXHBgXGhcWGBcXFxUYHCggGBolGxQXITEhJSkrLi4uGB8zODMsNygtLiwBCgoKDg0OGxAQGy4lICY3LC4sMiwsNC8sNC0sLCwsLCwsLCwsLCw0LCwsLCwsLCwsLCwsLCwsLCwsLCwsLCwsLP/AABEIAJgBTQMBIgACEQEDEQH/xAAcAAACAgMBAQAAAAAAAAAAAAAABQQGAQIDBwj/xABMEAACAQMCAgYFBQwJAwQDAAABAgMABBESIQUxBhMiQVFhMlRxgZEUFiOT0zRCUlNyc5KhsbTR0gcVM2JkgqOywSSDokNjs/FEpPD/xAAZAQADAQEBAAAAAAAAAAAAAAAAAQIDBAX/xAAtEQACAgEDBAAEBgMBAAAAAAAAAQIRAxIhMQQTQVEiMmHwcYGRodHhIzOxBf/aAAwDAQACEQMRAD8A9k4zxEW8LSsrNgqAq4yzMyoqjOwyzAZOwpMOlb99nN+nb/a1I6cD/o2/O237xDSo1tjxqXIm6GA6Ut6pN+nB9rR86T6rN+lB9rS6lJuZnW6kjIC27Moj6st1pRFdu3nvJK4UbEb55Usqx4lcmEblwWf50H1Wb9KD7Wj50n1Wb9KD7WlEF2j+iwJxnAIO3/PPFdq17MSdQy+dB9Vm/Sg+1o+dB9Vm/Sg+1qn8ZvChmZmkVkCfJ0XZXJA1M5PZbtEqVJ2AyBkg03s72OUao3DDODjuPPBB3BweRrOEYSk477fexTtKxpcdMVjAMkEiAnALPbjJ8BmWu/zn/wANN+lB9pSC8tmJ6yM4kVHQBgCjK2klWB8Si7j9dR+A3OYxE6skkSqrI2MlR2UkGCQVYLzB55HdTWL4mnx4+6FexZ/nP/hpv0oPtK5v0rI5Wk5/zW//ADLS+ir7ERahkOlJ9Vn/AEoPtaz86P8ADTfGD7WllRb2VtUcaEK0r6dZ04RVBaRu0cE6VOBvv3YBqZYoRTk2NNsffOf/AA03xg+1o+c/+Gm+MH2tI7djrlQuJBGygSAAagyK+Dp2yNXMbbiot9xcR9aQjOkC653BAEa4JIGfTcKNRUb4I8QDNY9Cm3sx73RZvnP/AIab4w/a1n5z/wCHm+MP2lKlOdxyNZxWnYiTqGo6TD1eb4w/aVj5zD1eb4w/aUr0nwrOg+Bo7MfYahn85h6vN8YftKPnOPV5v9H7Skl/MY01aSxLIirnGWdgqgnuGSMmo99LPBG0siwlEBZwsj6tI3OnUgDHHdtmsMjw42oylu/v0WlJq0ix/OYerzf6P2lY+c/+Gn+MP2tLerPhR1Z8K27MfZOpjL50f4af4w/a1gdKP8NP8YftaXdWfCjQfA0dmPsNQz+c49Xn/wBH7SsjpMPV5v8AS+0pXoPgaNJ8DR2Y+w1DT5zL+Im/0vtKz85l/ET/AAj+0pVpPgawRR2Y+w1Db5zL+In+Ef2lY+cy/iJvhH9pVftuIwyNojljdtzpV1Y7c9gal6T4UdmL8hqY2+cy/iJvhH9pR85l/ET/AAj+0qqXXG4wJBGGkdNQCpHI4MgB7GpVIznb21q8zxqrm4WUiSNJowka9XrwCNKkuGBZRgk86wnLDCSi3u9ikpNWW35zL+Im+Ef2lA6TL+Im+Ef2lKKK6OxEjUOPnKv4mb4R/wA9HzmX8TN8I/56r9xeqjBcO7kZ0RoznHLUQo7Iz3ms2l4smdOcqcMrKVZT3BlYAjb41Pbx3pvcdvket0nX8ROfdF9pQek6+rz/AAi+0pTRVdiItRPn6YKgyba4xtk4i2yQPxmeZqyKcjOMeRqg8XOIm9qf71q/1jkgovYpOxH00GbRvzlt+8RUsMJ8qa9MfuU/nbb94iqCavC6TFI4dSfEVEl4LEzFmjQsdySPSI2BYcm99MqK1bvkQku+AatPVTyQ6eQTDAexXBCjGxA2IA22GJa/RqolYscbyaML7WxkL+ymFFJbcAcBDkc8g/A0og4A0MzSQSgJIcyQyLkc2OY3GChyzHByN8bbYdrGByGPZsPh41sD/wDf/wDd9HIHIRjJGdxzFHydc578YztnHhnwrd4wefMcjyI9hoBxzOdwOXicb4/bTtgILziLpJ1HZ6wrrMmliBGX6tNMYOZZWc4CjYbZJ2yOkIz9PdF0EhkMk8UCx6Or1alZdA/tU5A89zUviFrG91B1qjASUI/LMjafo9QOV2XWB3lQRuu7JLEQHDR2y2qlmClWeRnI1MxLc3LAnvJxzrzc+eUcum3saxj8NkHgs2sOCSwVlCswAYq0Ucg1quwYdZpONjpzU2e0jkGmRFdfwWUMPgarUPSNJOI3LRQ6II4rZbiVl6tkkbrCrOmMsuMKWPLAPLerFZ8Qilz1UiPjnpYHHMZ27tjv5V2456oqzNqmVy9t5LJ45VYtBlI5EC/ekoiPKSSBpTbWoX0AGzzE3pBwTWrmNpR1hAliRhpkRgI5D1bbFur8CM4HMgU+IzzqK1yySaXA0MQI3Gdmx6D+BJ5HkeWxxklii46XwCk7sicB4n1o0FcNGiaiM6Tu6Y7QBVtUTZUjI255pqxxuaU/1MkdwLlHaPZxKmrEbhstqKnZWDknIx6TeNS+MB+ol6skPoOCoyw8dIPNsZwPHFVG1HcHV7G0C3EsYlRERGAZBJqZ2U8iVXATI3xknxwdq4216/WmKVVDYYhkLEHTo1AhlBB+kXGMg77jFNuH8WtgI4YZUfEZ6tQ4Y6UAGOezYxsfPwNVuXivymePqYp1eKUrKzxmNUQrmRGZtnJwmAmdwpzjn52PqMssqXh8qjVwjpZK6QsVjWRAC8ciGNT6LOx6tVfcYXMnpZ2wDvjFRNM16nakEURRo3VUDda3oyMuv0UBBUahk7kjlTDjkui3kOFPZwdY1KASAzMveqgkkeVL+i+iGzjkaTPWKjljvlmVQFUKO0dgNgSSDXVkwQnlUpLhERm1GkPIkCqFHJQBue4DAyT+2lHR2wF0rPNcyNJqJMUMzRiLcjGmMjIyrDLZzp9tRL3iAmlRUjSUYYdTLpILkriaSJSSI41D+nglmAAzuJ6cLl77gxDKkJaxpAuV8Q2vI8u/vzUZXPLtj492ONR5NrUsl1JD1jvGsaOOuC6yxYg9Wyga4wAASRkEjemlLVtlgLTSyyyvgJrkwxALbJHHGoGWbGwGWOOeBRdcV0YUoyO3o9diNMDmzSbgADmN28q1xy7cEsj3Jat7DCWQKCzEKoGSzEAAeJJ2AqF/W8fMCUr+GsEzJjxDhNJHnmlV1fdY9uJJIOrE0cjF1mh1KpOFVZUKuSxXHa8DVt47NO0J+SkCTUmQSAdGodZpLdkPozpLbZ51ll6tRdIpY21ZCt51kUMjBlPJlOR57ikfSi/UdXHlWBbXIpy2UXknVru5dyihTgE7eVL4OHy3QnieSSNDcapGUFHbChDCWAVS2FVmdQUbK478u+GdHLW3wYoEVlA7eMsSNtRY7lv73Pc1s7yQriyeGaXsry9UEtpEZJY3zJ1QRVGQ+SkhOdDNgAcwM7Zphe2aSrpkBK5zgMy59ukjI8jtW89wqYLbDx7h5k8gK3jcEAjkRkbEfqO4ow4I4o6YhKTk7Yvk4BbMAOojXT6JRQhHsZMHFZj4XGpGmKMFfRIRQR7DjIqe7gDJIA8ScD4mlNx0pskOGuoAfASKT8ATW1pEnbiDyIo6uJpWZgAqkAL4s7Hko8sk9wpW0l1I+lVZCo7XZKKD+XNGRIT4JsMEluQqR88LPulLfkxyt/tWtx0qtsZJlVfwmgnVR7WKYA86zlK38w0voY4Za3SNI7dVqfQMktkKmdI0IMc2Y51HnU6zsCrM8r9ZIwRSwGkaU1aQBk97sSfPu5VJtrhJFDxuroeTIQwPsI2rrSjghGetLf2NybVHIwitTDXeitrZIq4xEepb2p/8iVfapXGR9C/+X/etXWsMrtlREnTH7lb87bfvEVQjU3pl9yt+dtv3iKoRp4vImcJr2NCQ8iKVAYhmAwCcKTnlkjArvSTjSx2yS3bDUIkdxHzzKdtWTzYgKg/BGcc6hjo/eSqDIkLvhSWumdo9RAYpDaR4QRqTpDvljgnHIlZc6x8jUbG543b5KrKrsOax5kI90YNbLxEt6EFy/sgdP1y6RUHgV/xWG5jt7m0t2gfI6+2YosYCk9pD7OWBz51aeNwTSxFLef5PISv0oRZCFBywCttkjbPdXK+ta9f9K7Yilvpl3ayudPiBC5H+RJC3wFa8M49BcMVjk7Y5xOGjkHtjcBv1Vifo7fY7HGJw396C3YfAKKXTWV0JYY+KRwXkLsEW8iXqZYJG2QtpOVBJC6lIwSKcOst+GDgWSil15BLZEF5GmtmIUu4HWQEnCl2H9pFkhdWNS5BJIyQxrsx5IzVohqjjcWySIUdQynmD7c5B5gg7gjlUFuAQNjWHkAIIWSaVwCNwQrORkGmlFNxi+UK2LIuDLC5ktNNvI2A5VAUkAzgSR7BsZOCCCM+G1QbyGWN0Z5GYoWMcwg1+nq6yGWGEA9Wcqyld8ruTgZsNFRLDF7rZ/QpSYn4bxPLhHYnXqClo+qIkQ9uJlDEA4Kuu+SpPhTd1BGCAR4Heol5wmCU5lhjc7bsisduW5HdUsCrgmlTdidGo3yGAx8cjlv8Ar2ojGMDfYfq9tb1iqELbt40njaV1hVVdklYdkzFWQCR9gAFckAkaiefZ3jcNuTCpE5DsxDyXMbK8bF+yrELvGuFCjIwAvpHBNPCKr1lw8dfPGyFUZhK2lcJMOUa5H3qBd1GMsxJyDvzzxyU1OPPG/otNVTLCaVXnAIZBEmkLFFIz9UowjFlYEMo5jLk45HvprWruACSQAASSdgAOZJ7hXQ0mQawwqgwiqo8FAH7K2kJwdIycHAJxk42BPdv30va+JKsMhDkIgHbmOOYB9BO/Jx3ElRznQasdvGT3LyA8Mnn7dvZSsCviS+lZdcCwFdekrKsihmUoJGOxyqsxChTlsbjFM04FbDT9Ch04wSoJOO9vwjnfJzvvTGipWNW3yOzWVAylWAZSMFWGQR4EHnS7+qWUaYrieJPwFKOAPBTKjMo8gcDuxTOiieOM/mVgm1wcLO0WJdK55liWJYsxOWZmPMk13ooq0q2QjDIDjIzggjPiOR9tIbS7uL9mFqRBbKzKbtgGaRlJDC3jPZwCCNbZHgDUvpNK4t2WPIklKQoR3NK4j1f5Qxb/AC01vJFtIY4bdAT2IoYgdOo47IzjsjALMcbBWO9cXV55QqMeWaY43yQ06DWZ7VwHuW567mRpP/DIQe5aacNs7KLs28duvlGsQ/UtFv0YRhquz8pfvDD6JfJIc6cebam86mzdH7V10tbQkeHVpt7NtqwjinVt7/qU5I7iTHIYrl1KnXu41jB7bYG2MoCcKfYKTdGJCIXVmLLHcXMcbMSWMaSsqAk7sQBpydzpB3qdLxOJPTkVfymUftNcsszUqbstRtCHiPRRo2aS3ZlY7mSEIrk/+9BtFcDzwr45EmoVhxx1ZI7tQjOSI50z1MrA409rtQy/+2++dgTVvt+NQNgLLGT4B1P6s1vxW1WePQyo6MQHRxlXQ7MPbjceYFdePqEuH+RDh7FdYzVW4LFNcW0YF06dTJcQuQAzTdVKyIWfIYdlRnSQTnnUl+jfWOTKykadOV1szb5X+3aTQBljhTuTvyxXoam/lRlS8m3FJpJll0NphiYKxGnLurRlhuDhBqxtg5B3G1ej15xecNeG3ZEmPVDSdBjjz6SkgOukKCd/R2ycEd3o9cqWTU9f5fgW9NKhH0z+5W/O237xFUM1M6Z/cjfnbb94iqGa6MXkhld6dvi2QfhXNop9hnTI/VT3pRx2GzQy3L6EDBRsSSTyAUbk4B+FV/p6pa3RUUvIbi3ZIl3dykqswQeSgnJ2HeRU7pz0WfilrGhPyeQOsmDiQIcMpVtOzdlzy7/GvP6+KlON8G2F0mWfhtyssUciEMjqrKw71IyD8DUbjM79iKI6ZJnCKxGdIwzM2O/CIxA8cV14Lw5ba3igQkrFGiAnmdIAyfbUHjF2sM8E0gbq42fWyqz6A0TAMVUE4ycZA2zXFBLUk+DT2zf5s2xYr103ygLq6z5Q5kXuD9Vq0Yz3aNJ8KxwpvlFu0c+GOZY3K5UMUkaMsozlclNQGds89qTw8W4LDcz8TF5CZZUVWPWhjhVUYSL0skIu2PvfbTbogGNurupVpC8pU81Msjy6T5jWB7q6uqjGKjSpkQbd2OeIWyzRPHIMpIrIwPerAgj4Gqp0akYwKjtqeFpIHb8JoXMeo+0KD76tM8mlSScCqb0LDG2Mrf8Arz3E6/kSysyf+OD7626Kbc2RkWw9orjd3SRI0kjBEUZZmOAB4k1Et+K9YAY7e5dTybqWUH2dZpP6q9CUox5ZlQxpJxLituzdV8o+kRgWjh1SP7CkYJB9v/1vxW9mMMqx210JDG4Q9VyYqQu+rbfFObCRLOwV+o+TKkZZoRhmUKCTqK+k2Bk+Z51hn6hQja3LjG2V+74hcoEjWJBJIMpEztJKqA46yZcBV2I5vz27RqTwm2ulctPMroV2j0qWVs8+tREGMbadHvrpwe2YGWaRQHnk14yGZU0qqIzj0sac4Gw1YGeZZVpiUtKcnuS68HBrRTz1H/O/821dEjAJI78Z9wA/YK3pf0uuTBZs6HS5Krr/AAdR3IztnSDjzIrRtIRO6wZ05GrnpyM48cc62qrWvALJoUxdRiU4brVlQ/Sd+MHURnIJzq79Wd67DjE8KhJYy0nc+5DDuOI1JkPmgIOMnRuBOv2OixMcDNLZo3kCsQHyQUQHMa94kdh6ZHPwBxgZ7VceHcUmdmje3cOulsgEAoeZweTeAyQfEYIDO3n1A7YI2I3wD3gEgagDtkbUlkjJ0mFNGltbBMszanI7Uh22G+APvUHh7zk5NdopVYBlIZTyZSCD7CK2IzsarHA+Ci1uJILVkQSfTJDIToZT2ZAmMlWjYA7c1kAI2BDnNQVvgErLRUa74hFEQJZY4y3IO6qT7ATvSy24lcSvJDHF9IjaflDxyRwAYHaxJhnYEkaF54zqANOoOjtskUhY6mZWEtxIRqYkDtuT2dtsDGF5ACsZ9VBNJbspQZlWBAIIIPIjcH2GovEOJRw46wnLeiiq8jtjnpjQFiB3nGBVd6JM5EltZBHjSU4uv/xkDIjP1eCDL9IZMIuAO8qMZvPB+DxW+pgTJK+Osmfd3xyG2yoMnCLgDPLmaJ9QkvqJREdjxq3mYpHKpcc4zlHHticBh7xTCp/F+G21wNFwkT7ZCvpJHgR3ruOY8Kot3xO2sbxIVvB1PVO0sc82sRHI6vq5XJcs2/YJOwzt3kOouWmS3G47WOOMkdZaLkZa7iIHeQquzYHkBmmHF5xFdWkj+h1rRljsFaSNkjb3thP+5UDocIrl5b1T1hLvDCxBASJMBtAPIu4ZicZI0juqwcV4LHcrpmBZO9NTKDuCNQUjOCAa4c89ea4rg0gqjuQLGC/TiE8tzcRix04hhAUHJ09piQCCMN3nOruxU7jXSe3giZhNEz8kTrFyzk6UXnsCxGT3DJrWPo9ag56mIt+EyKxPtZsk1PSBFGAAB4AAfqFX336/cWko/FeIQJbLbrdxanMULSLKoOZZFWaQENse27c9q78BaP5e1rBw2AWipn5WpjbU2Ac7A6iSSMZzsSab8Z6V2Vq/V3EoRsA6Srcjy7WNI+NQYeL8MvHEapHM55YjVyPMlckDzrPD/jTdc7lS3LPLwW2b0reFvbGh/wCKq19JbWU+qDEMVurG6CZ6s6l+hiEY264sVYaRqxgH0xTdeAwjGgyx45dXPMoH+TXp/VVY41w1LS4s9Zd7fVIqmRtQjuXIMcj8tZbtKHbJBPPetO5HLUfZNNbh0G4fLDaATgLLJJLK6A50mRy2knxAIzVgrDD3efhSaXgshOr5TI527MnZX3dQYyp89/fXpP4VsjHkmcbb6B/YMfpLV2rzO+4XJ1TNK0TY0nVoZ3GHUqivKx0qN9wASccsV6XisJtt7qikJOmn3I3522/eIqh1O6Yj/pW/OW37xFUE1pi8iZH6IQh1kuG3leWePUfvY45njWNc+iuEBOOZJNWJVJqu9FJNL3UJ20XBdfyZUSQn9MyVJ4xwmSZwy3M0SgY6uJ9Ck5PaYgB8749LG3KvGzP/ACPUdEeB2YyKBDmkPDuBGN1dppm09zTSsD+UrOQR7RTvNSpQvgbTIs3AoC2swRF+evq01Z8c4zUkDFbaj40FqUtL4Dcg8Yt+siaPJXWrLqHMalIyPMZpXYdDLeOKNVeaNljRSYppUUkKAWEWooMnflTm8OwFUjhnHnt+LTWUjFo5kE8Go50sc64wTyU6XIHdg+NGLLKEnpG42kWC46HpJpD3VywV1cAmAjUhypP0O+Dvv3gU3t4+oXSZJJCSSWkIY/qAAHkBXCbiiIMuyKPFnCj4k1UOkXTdJFMVhi6uG7KiMGSNCTvJJIOyABvjO+1W808u0eRaFHkvPy8bgbkYyMcs7il3FLjrB1bISHGkgA6QrbMWfGBgEnek0fR6HA165HxvK0supj3nVq237hgDurb+oo8Ea7jSeam5nII8CC/Lyrpn0OaSpyRKyxXg6dHpi9rAzczEmT44UDPvxn30wrVEAAAAAAAAGwAHIAdwravVRznW3jyfIV5f014ueIyhIVBhgeRRqYr1zDss3IgKCMA4ye1uM16vCvY25kH414p0bGmONTzC6W/KB7WfPUDWU34GibwPgRZmBiiy+MRqNQXAOS0jDLE95O2w7+bdVnsXxD2cb9Tn6KUeGnkpP4S4IOM5G1Z4fdmJw4GeY8OdbcSvetbVjSB558Mkn3e7FRQy38D4j9CJYkaSOYdYmQNQ1FcrJgALhmIwM4CMTmukSbs5ABc5wANvDJxknGM5J3G1cOgsOmwgzntB3weeJJHkAx3bOKmkYpYunjGWocpNqjUUt6Q8NM8JCELKpV4pDsUdSCCGG65xg47iedM6K6GrVMgXyfK5j9JIkC+EP0jn/uSKFX2BD7am9HQJ7NVuMShtauHVTrCuyguuMZIUE7c63qv/ANdCw1xyxzMut3heGNpdYkYu0Z0jsOrswwcAqVweYHm9V0yxwTxR/k3hPU6ky7RxqihVAVRsFAAAHgANhWIZwScd1eYcb4lxe6jZreNbKIKzF5m+mIAzyAbRy8M+dXTorCIba3TJOIYwSTnJKgkk9+5rhyQnjpy2s0jTuifxHgdtcOJJ7eGVwNId0DNpyTpye7JO3maza8Ftov7K2gTzWJAfiBUwSr4isdevjQ8zfLFp+gQwqudCgamLHAxlj6RPmTXSoMN0A2ksO1kgZGcAgEgeAJGfaKnVnGWobVGHYAEkgAcydgPaaUzdIoQCY9UwAPaiGU28ZmIiHvavI/6UOmtw1+9tbbxwAIV0dZqlOGMhQ5BKnZcg4wTzqicWS9lBe56+QDfMjlgPYpbYeQFdcMMdtT5J+J8I90vunUGcfKLCIeMkxuGHtjhGn3a6gD+kS0Tb+sYM9/V2MuPd9Ia8R/qS5IDLbT4I2PUy4x5ELjFQXjKkhgVYc1III9oO9dCw41wiLZ7De/0yGK5URmO6ttI1MIpLeQHJyF1uQcDB5DOe6vQuPywXvC5ZAQ0Mlu0isdsYXWjf3WVlHsIr5ZB3r3LhtqzcNsOGEtmdDPc4yDHbazJoPepdmVMflVE8K1LTyF+y1dGLqSWzt5JRiR4kZh5kc/fz99M6woAGAMAbADuHcBWa9UxIPG/7CT8n/kVdqpPG/ueX8n/kVdqxy8lIS9L/ALlb85b/APzxVBNTumP3K35y2/eIqgmni8iZX+IXos71J5DpgmjEMjn0UlRy0JY/egh5FydvRq6QThgCPb7R4g94pRNErqVYBlYEFWGQQeYIPMVXYuC3Fm2rh7hos5NnMx0D8xLuYvyTlfZXH1XSSlLXD80awyKqZYOnXHGsbGa4jUM6BQoPLUzKgZgOYGrPuryzoZ/S5c/KFS+0vC7YMippMRPJjjYpnnnkN816PPxeC7je0u0aJpUKtFL2CwOx6uQdiQg75U5G2wpXwz+ji2hh6tJZtWSdZCb7966cHwrh1xhFxkt/rsaxjb3e303L6WA51xe5HdvVX6QdIYuHwxhy0jdiOOJe1I+MAnSPBQSdu7FLf654hcnFvbLax/jro5cjxW3U/tNZwx5cvyLb2N6Y/MW+aUbsxAA3JJwAPMnkKph4Rb8Ru3upIy8ccccMLksofSZGkkXBGpcyaQ3I6TjamdvwAHDXUr3TggjrcCMEHIKwLhBg8iQT505r0uk6F4pa5u2Y5MupUhOnRWyG4tLfI7zEjH4sCaaxRKgwqhR4KAB8BW9FejSRiFFFFABRRRQBItH3xVC6VdE5Y5nmtozJFIS7RpjVHId2Kr98jHtYG4Odjna610juCPPyqZRsaZ46eMaDhlkDctDQyhj/AJSuc0/4BwS4viDJG0FqfSZwVklGfQRDuinkWODjlzzXpqXIPfj21p8p7WDgjnkd3LAIzkknO4GKjSOzuoAGAMAbADuHcBUG4HaNSHuBjY5NQya0SJCiisKwPI5wSNvEcxTAzQDRRQBhlB2IyDsQe8d4quNd3VkNHUG7t1GI2iIEyKOSPG20mBsGU5xjI76slFY5sEMqqSKjNx4KpD071sAtjfZwewbfGTtjtlgFHPn41pcy8TuT2LeK2Q/j5mk284YsKT5MSKt2aKwh/wCfhi7LeaTKPbdGL6GRbo3jXEkQOm2CCONkONcarkBcgbHHMLmrzwfj8Mwwj9oc427MieTxt2gfdWKi33DopsdbGj45FgCR+S3NT7DRm6KM6cdmEcrXIg4v0Jlku5ZIHhWOZtbF9WtX0gEaFHbBIzuwxkirBwPofBb4dh10o36yQA6T/wC2nJPDPPzqA3BpEx8nupogPvHInQ+0S5cD2MKkRX19HjUkE47yrtC3uRwy/wDkK4pdFli7ST/D+zd9Q5RUb29Dh7FmbUXk55A611A3yBpjIBHdvnzzXDpD0Ytb1dNzCjnBw+AHXPerjcfspZc9JplH3FdFvwU6kj9ISUvjuuJXBzoisk8WPyiUj8kYRT7Sazhgzt7J/nsS5R9lOm/onWzuBcXFxG1jEescPkSMF3EZQDSxJAGx38Ku3R+3ZRNd3I0y3H0jr+JhUfRQjwCpucffFq7x8AjLK87PcyLurzkMFPikYARD5ham3tqZcKW+j+/XG77ghdWdl8Rjflyzn1cOGUfinuzCUk+DujZAI5EAju2PlW1cbeIjUWOWY5ONgO4ADwA/WSa7V0kELjQ+gl/JNXWqXxj+wl/Ib9lXQVjl5KQl6Yfcp/O237xFUE1O6Xj/AKY/nbb94irktt4mnifImRqK3lYcgNv21pitRHK5t0kUpIiup5qwDA+40ufo1akY6lQPAF1H6KsBTaik4p8gJrThEVq4NtbxR6sBnRO2RnfUTjA8yx9hpzRRTSoAooooAKKKyFPhQBiiuggbwNbC2byosDmIzjONq1qdDHpGCajOeu2XaPvcc38kPcv9/wCHjU6goiLPltKjUASGbuB8M97eQ5d+K1trUJnBJJ2yTnsgkqPPGSMnfFMxZqAAo0gDAA5D3Vza1Pcc07A4VFvIuTbjIKMRzw3I+5sfE1NaFh3VWp55I72cFTJE0ELGNRl1VTIrvGo3kxldSjftKRnlSlJJWxpD6B8jfnyI8COddKjwSK+mSMhkdQdQOQRjKsD7Nvh4VLjiLcqoRpXN4+WDjBzgbZ78eQJqX8lPlWPkp8qVgQmnCAdYwGebYIUHwJ5KO7J54rMzOMFVDDvGdJ9qk7H2HHtqZ8mPlUccLK/2Z0eQ3X9A7D3YosDnDcqxwDhu9CMMPceY8xtXauc1sxGJUDAffL2gPPT6Sn2Zojs2xmKQEfgsdY/S9Ie8n2UWB0orGGHprp885X9IcveBXYW5O4wR45otAcqK7fJm8vjWPk7eH66dgcqK6dQ3h+yjqG8KAOdFb9S3gaOqPgaANKK20HwPwrGg+BoAxRWcVjFAEPjP9hL+bf8AZVzFUvjf3PN+bf8A2mrovKscvJSE/S0/9P8A961/eIqzIme/atel33P/AN61/eIq60sYM5rEB3VzvOQ9tSK1dAedaiF1bLGTyBqeFA5AVmnYqIQt2roLTxNSazSsdHAWw862EC+FL7vip6428Ka5QFZmY6I4w+dGttyznSSEUEnG+BvXWThTkE3E8h23SD6FfiCZP/OsMnURhyUotkuVljUsxVFAyWbCgDxJPKlE3FBMdMMhSIAtJcacd+yRNINBJ3JbcADxIISWFzDcO5sLb5R1bY+U3ErmMOOYR5NbMw23Vds86cDg0s7o160LrGdSwIjFdeCuZHkJ6wAE4Gld96xeTLk2hGl7f8FaYrlnDotwkNpvHeVnlGpFeWUrHGwOldDNhm0nJJHM7YAFWC6kKrkFR4sx2UeJHf7Nq6McAnBOByGMnyGdqjxwFiGkxkbqg3VfP+83n3d2O/qSpUQcILXVksDpbnq9KTzk8E8E+PhTCs0VQgrFZrFAGarHHJ41v7WQyBPk0dzJcEnAS3dAq6z3ZkVSAeeg45U345xAwQs6qGfKJGp2DSOwRAxHJdTAk+ANJ/m+Y4EkVWnYTpNcAgF7ggMM4JwdDMrKmcARgCubqMi/1+/2XsuK8kvozEXjkco0cck0jwowKssbYOWX73U2twp3AYDblTiKHSdqWW/Si1ZghmEch5RzhoHJ8NEoUk+VNwa3jSVIlmaxRWaoRis0UUAFc5IQTnG/iNj8RXSigDiAw79Q89j8RsfgK5iNc7ZRvLbPnj0W/XUqsUgNUB7yD5gYrLMACScADJJ7h3k1ms0wOFrdxyjMbo4PejKw+INd6rfE+hNrKxkROolP/qwhUJPiy40t7cZ8CKXydbZ4F1LP1JO13C7MI8nb5RDNr6teXbUlfELWcpuKuv0HVlzopA3E5ojuBdR4BPUridAeTmHOJkO/ajwfBTW69J0OT8nvNABJkNrMqjHPZlDn3KeRpRzQkrTHpY9oqPY3scyLJE6ujcmU5B8fYfLurvWpJmiiigBd0h+5Z/zUn+01ZU5Cq10h+5Z/zUn+01ZV5Csp8jQj6Zti2H5+0H/7MNSDWnSqzkmt9EQVn623cBm0giOaORhqwcHCHHnUcNc99sPrl/log0gZLrFRM3Xqy/XL/LWdVz6sPrl/lq9SAlUVE1XPqw+uT+FGu59V/wBZP4UakFEvlST5yJIxS0je6IOC0eBEp39KdiFJyOS6j5Uvv+DXtzK3yqANbDGi2jnVQ/ibhjgv5IOz45qwRzXCKFjsdIGwAlhAA8gOVYZM0ltFFKK8ia66MSXMiy3Jjg9DWtuzs0qo2pEklYKCAdwQmob6WGas1zfhVJALY7hjJ97EAfGk9xJekEi0ycHSGnjA1d2SM4HuJpLadHrqTLX1uZcknqEljWBckndM5lJzuXyPIVxac+SW+339DT4Io5PL10ubKNUmMyl5YT9GkYK9Z8odPo5ZCAw0DJ3XljNXaoUXXqAq2hUDYKJIgB7ADtW+uf1ZvrIv4134YrHGrsyk7ZJoqNruPVm+ti/jWdU/qzfWRfxrXUhUSaKi65/Vm+tj/jQXuPVm+ti/jRqQUSaKhmW59Ub62L+NHW3HqjfWxfxo1IKN+I2KzxlHyBlWDKcMrKQysp8QwB8PHIpZbz3FmNJi6+IffQDDAZz2oGbz+8J/JHKmHW3PqjfWxfxqJxRr5k0wW+hmODI0sR0L3sq5wz+Gdu88sHHLDHPd8r1yVFtG/CePW9/1gEYaNCq6nTYsVy66HGQV2ByOZpf0k4d8hRru0PVrEpeW3B+hkjQFnCxckk0g4ZceYIqZwqylgVUS0bSuT/bREsxOWZmJ7TFiSSeZNQundhe3tsYIbcoWyCzSxYCsCrHYk50lgB/e35VyYlPlqvX9+C5V4LHDIGVWHJgCPYRkftreoEHyhFVRathVVR9LFyAAHf5Vv1tx6q31sX8a9HWjKiZWKidbceqt9bF/GsiS49Vb62L+NGpBRKrNRdc/qzfWRfzVjrLj1VvrYv5qNSAlVmohkuPVX+sh/mrAluPVH+sh/no1IKJlYqJ1tx6o/wBZD/PR1tx6o/1kP81GpBRLrDKCCCAQRgg7gjvBHeKi9bceqv8AWw/zVnrbj1V/rIf5qNSChHL0R0kG1up7YLnQiiKVI85/sxKjNGP7qsB5V1HHrizGi8xMv3l2EKKf7k2kN1T+DY0nyO1N+suPVX+sh/mrHW3Hqr/Ww/zVjPHja22/ApSaE5tbW6+ltLl7WWTtObeSIhzyJkj7SO397Gdhv3Vu3BLyFSbW8ac8+rvQrqfELLEqtHn2MB4VjiXAUn3l4cMjOJA8KOp8VkVgynzBrHDbfiEL6TE80P3rvLCJVP4LkHTIuPvtm8dXOuWcc0N4O/2LWl8i49PRAwTiNrNaN+Mx1sJ9kq93uq1cP4hFOgeCRJUP3yMGH6uVYE9wQVezZgeY6yE/qLVWeI9D1Zust7Oazm/G2s0EZP5SatDD2it8eadfFEhxQ/6Rti0uD4Qyf7TVmTkPZXmqWfGGjktpoo5Y5EZFuGkjjkGrbVIiEq2Bz04NelKNq0k7EYYcvbW1FFIAooooAKKKKACiiigAooooAKKKKACiiigAooooAKKKKACiiigAooooAKKKKACiiigAooooAKKKKACiiigAooooAKKKKAFvHbOSVFSMpjWpcPqwyruF7PiwXPiMjvpWnRiTOprmUtkPjUcFyyM4fTp1ITGmBgYGobgkUUUAcl6IuHDC5k2CjB8eTuChGGYYB9554Ic8P4a6Fi8zyZGFz94O/B7ycLufDzxRRSoDja9H1jlWUSSFhkHJzqG+x7gN87DJIznnTiiimB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0487" name="Picture 7" descr="C:\Users\Kush Sehgal\Desktop\downloa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066800"/>
            <a:ext cx="3352800" cy="3048000"/>
          </a:xfrm>
          <a:prstGeom prst="rect">
            <a:avLst/>
          </a:prstGeom>
          <a:noFill/>
        </p:spPr>
      </p:pic>
      <p:pic>
        <p:nvPicPr>
          <p:cNvPr id="8" name="Picture 2" descr="http://www.marshall.edu/wcenter/files/2009/09/contraception-cartoo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4114800"/>
            <a:ext cx="3352800" cy="274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954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 The different types of contraceptives are: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685800" y="1600200"/>
            <a:ext cx="78486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3600" dirty="0" smtClean="0"/>
              <a:t>Natural / Traditional method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3600" dirty="0" smtClean="0"/>
              <a:t>Barrier method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3600" dirty="0" smtClean="0"/>
              <a:t>Intra uterine device [IUD’s]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3600" dirty="0" smtClean="0"/>
              <a:t>Oral contraceptives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3600" dirty="0" smtClean="0"/>
              <a:t>Injection and implants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3600" dirty="0" smtClean="0"/>
              <a:t>Surgical method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>
                <a:latin typeface="Aharoni" pitchFamily="2" charset="-79"/>
                <a:cs typeface="Aharoni" pitchFamily="2" charset="-79"/>
              </a:rPr>
              <a:t>. Natural methods</a:t>
            </a:r>
            <a:r>
              <a:rPr lang="en-US" b="1" dirty="0" smtClean="0"/>
              <a:t>:</a:t>
            </a:r>
          </a:p>
          <a:p>
            <a:r>
              <a:rPr lang="en-US" dirty="0" smtClean="0"/>
              <a:t>It work on the principle of avoiding chances of ovum and sperms meeting.</a:t>
            </a:r>
          </a:p>
          <a:p>
            <a:pPr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b="1" i="1" dirty="0" smtClean="0"/>
              <a:t>a) Periodic abstinence: </a:t>
            </a:r>
          </a:p>
          <a:p>
            <a:pPr marL="0" indent="0">
              <a:buNone/>
            </a:pPr>
            <a:r>
              <a:rPr lang="en-US" b="1" i="1" dirty="0" smtClean="0"/>
              <a:t>b) Withdrawal or coitus </a:t>
            </a:r>
            <a:r>
              <a:rPr lang="en-US" b="1" i="1" dirty="0" err="1" smtClean="0"/>
              <a:t>interruptus</a:t>
            </a:r>
            <a:r>
              <a:rPr lang="en-US" b="1" i="1" dirty="0" smtClean="0"/>
              <a:t>:</a:t>
            </a:r>
          </a:p>
          <a:p>
            <a:pPr marL="0" indent="0">
              <a:buNone/>
            </a:pPr>
            <a:r>
              <a:rPr lang="en-US" b="1" i="1" dirty="0" smtClean="0"/>
              <a:t>c) </a:t>
            </a:r>
            <a:r>
              <a:rPr lang="en-US" b="1" i="1" dirty="0" err="1" smtClean="0"/>
              <a:t>Lactational</a:t>
            </a:r>
            <a:r>
              <a:rPr lang="en-US" b="1" i="1" dirty="0" smtClean="0"/>
              <a:t> amenorrhea:</a:t>
            </a:r>
            <a:r>
              <a:rPr lang="en-US" b="1" dirty="0" smtClean="0"/>
              <a:t> 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71600"/>
            <a:ext cx="5334000" cy="548640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b="1" dirty="0" smtClean="0">
                <a:latin typeface="Aharoni" pitchFamily="2" charset="-79"/>
                <a:cs typeface="Aharoni" pitchFamily="2" charset="-79"/>
              </a:rPr>
              <a:t>Physical contraceptive or Barrier methods:</a:t>
            </a:r>
          </a:p>
          <a:p>
            <a:r>
              <a:rPr lang="en-US" dirty="0" smtClean="0"/>
              <a:t>This method prevents contact of sperm and ovum by barrier. </a:t>
            </a:r>
          </a:p>
          <a:p>
            <a:r>
              <a:rPr lang="en-US" dirty="0" smtClean="0"/>
              <a:t>Available both for male and female.</a:t>
            </a:r>
          </a:p>
          <a:p>
            <a:pPr marL="0" indent="0">
              <a:buNone/>
            </a:pPr>
            <a:r>
              <a:rPr lang="en-US" b="1" i="1" dirty="0" smtClean="0"/>
              <a:t>a) Condoms:</a:t>
            </a:r>
          </a:p>
          <a:p>
            <a:r>
              <a:rPr lang="en-US" dirty="0" smtClean="0"/>
              <a:t>Barriers made of thin rubber/ latex sheath, self inserted &amp; disposable</a:t>
            </a:r>
          </a:p>
          <a:p>
            <a:r>
              <a:rPr lang="en-US" dirty="0" smtClean="0"/>
              <a:t>Covers penis in male &amp; vagina and cervix in female. It is used so that semen do not enter the female reproductive tract.</a:t>
            </a:r>
          </a:p>
          <a:p>
            <a:r>
              <a:rPr lang="en-US" dirty="0" smtClean="0"/>
              <a:t>It also prevents AIDS and STDs.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23554" name="AutoShape 2" descr="data:image/jpeg;base64,/9j/4AAQSkZJRgABAQAAAQABAAD/2wCEAAkGBxQTEhQUEhQVFRQUFBQUFBQSFxUYFBQUFBQWFhQUFBQYHCggGBolHBQUITEhJSkrLi4uFx8zODMsNygtLisBCgoKDg0OGxAQGywkICQ0LCwsLCwsLCw0LCwsLCwsLCwsLCwsLDQsLCwsLCwsLCwsLCwsLCwsLCwsLCwsLCwsLP/AABEIAH8BiwMBIgACEQEDEQH/xAAbAAEAAgMBAQAAAAAAAAAAAAAAAgMBBAUGB//EADYQAAIBAgIHBgUEAgMBAAAAAAABAgMRIZEEBRIxQVFhE1JxgaHRIkKxweEUFTLwYpKCovEG/8QAGQEBAQEBAQEAAAAAAAAAAAAAAAECAwQF/8QAJREBAQACAQMFAAIDAAAAAAAAAAECERIDIVEEExQxQYGhIjJh/9oADAMBAAIRAxEAPwD7iAAAAAAAAAAAAAAAAAAAAAAAAAAAAAAAAAAAAAAAAAAAAAAAAAAAAAAAAAAAAAAAAAAAAAAAAAAAAAAAAAAAAAAi5pb2jHaLms0NiYMRknuZkAAAAAAAxcXGxkGvLTaawcl6v6EXp9PvejM88fJptA59bWaX8V5ywWW9mlPWM3xt4JGMuthF07oOA9Ln3nmR/WT70s2Y+RiaehIOtHdtK/K6PO1K7fzN+LZUZvqfENPTSrxW+SzRRPWVNfNfwTOAzBm+pv5F07UtcQ4KXp7lk9YpK7hPI4DLnVbSTbdtyM/IyTToz1yuEH5tIrqa3k/4xS8cTnpYldarbxMZeoyk70kbdTTZ2xm8zWWsJr55Zs05zb3lau3xPN7+eX03qR3KOvZJWklLruNmlruLfxRsud729DzypMlsu9kdsev1Z+pqPZ05qSundPiiR5GhpE4bpNdOGR3NVa07T4ZWUum5roezpeoxz7XtWbHSAB6EAAAAAAAAAAABrV9OhHfLyWJzdJ11fCCt1e8xc8YunbK61eMVeTS+uRw9H1m/mTl5+5r1qt+FvV5s53rTXZeLpVtb92OHU1qmm1JY7SivG35NFyMHG9XKrpsS0qXfb82R7d83mQ7N2vZiEcHja27rjuOe7VT7eXN5sOs+LebKwTdFiqeZhT6fUxGm3uTfgRSG6JbZJVfHNkNlmCcqaW9q+ubJdvhvlm7FISHKi11n/WzDqeOZjs/Ew4jlRYqq7uTZOE4cdrNexVFLjteVg1HlLrivYvKiderF22Ukly3+b4kHWfNiTXCObuWwqxW+CZLvaNdsItqyTeEbdL3HkZVUxcns9DOz0CKrmC6xhyX53sgqFy+TjayV2+LwyKpAQbMphoEGZysrmne+JdXbbSRTY8+d5Zf8iztDZJaO/iT5EWZ0d44Ym8Psreq1E96x5op7RLcZ2ZPp4sKj1R3YVPqQi3Fpxwad0+Rswox4s2NMhTsth+K435i437n4sruaBpSqQUlv3NcnxRsHnNTV1CrsXuprKS/r9D0Z9DodTnhv9SwAB1QAAAAAVaTXUI7T/wDWcDT9ZOXRcEvvzNvX0neK4Wv5nC0lfHZO6XE8vWzu7I3jEpNvfkYbMJkoq7te3juPPe7TNyxVOZFxIiizaRsxaSwt1b+iNBi5OWu5pvSmusn19hCjKb+GOXA1E/I2qNtlvtGsMUk8fU1j/ldVGU3G68miCRHs3a6afOzxyZFSZm2zsq+VRu+O/lgskYjJoq2mZhUeXRE53Yt23a18N9iN+Y7W7xe/ovswppPemvMVFtOceMbmZTjwjbxdzFbTI2sox8bNZYmspN7ri3Qv8htPmUO/EOPX6mN1V+11M9vhbDJGvs+Bns3/AFjdGw9Iwthkr52MPSeiyRR2bJdkxcsjUXfquiyX1IOuVKJhom6LXXIuqQsLE7iXaEXMXCiXuhthyZnAjJkAjtEtkkqfUI1qm8Eq0bMjE44/rVRm8CzR44EGrktGktzOuGtpVzI2LnFcyLijtGVLMljiiLRbBrTm4yUlwaeTue4PDaZ0Pco6ei+84uX1AAHvYAAAAAGvpuiqpGz38HyZ5fTdHcJYo9gVV9HjNWkrnLqdKZNS6ePSCR19P1XJfwV48lvXuc2dNp2aafU8mWFxbl2U3dNZEo6O3juXN4FTlbgXKVzIw6S55GOzRJggi6RjsyZm5nQr2WIvmn5FiZkDCUX8zXl+SaoJ7pRfjh9SGyhsI1yn7EJUrcs0ZjFc16+xHYJOm1wJ239BFxvje3Qsq108IqyXr1ZTskkkRWYyLFC/AhJp7lYykwibV+CQVDqR7NmVF8ydhFxRiSfIs7PqYSYEVF24EJMs2eowQFai2Z7PmWdoRdQmgcehjZMORhMaCRHZJSlcjYmhlIWJbFhYnEUVUVxRfPcUNnLWqrMOJGaxBJs1KiFyUaxXclE3BfGdyzZS35L3KkrohUlZG7lqbrOmaEO0rQjw2lu5Rxfoj2ZwP/mdD31Zcfhj939szvnr9HhccOV/e5l96AAetkAAAAAAAAIVaUZK0kn4kwBytL1OnjDDo93kzm/tFXgvVe56cHLLo45Ncq8tX0ecP5xt1WK9CrbPXMpnosHvhF+SOWXpvFXk8xdGUjvz1ZTe5NeD9yqpqhfLJ36qLXojN6GRyjjWM2OjLVEu9HJkXqma7r85GfZyXk56Q2Te/bJ91Pwe/wBSD1fPuZP8mb0sp+G41EjLNn9LJb6b/wC32IvRpdx5SMcMjamNuOPoZ2rcvqbFGg0/ipNr/kWVNETxUJx6bN/vc3OnbDbVekeHkl7GNtstlob5S/1ZhaPPuy/1Zm4ZG1MrhM2P0s38ssjK0Kb+SXoT28vBtr9oYbNtavn3Hmh+21O6s0X2svBuNPaMNnQhqmfHZXqT/aJd5ZMs6Ofg3HMuJM6i1M+8svySjqZcZen5Nexn4TccfFmY02dtaqXe9PyZ/ao836F9jM243ZmLHb/aoc5Zr2JLVdPk35v7D42SbcJyMXZ6Favp91epNaHDuRyRr418m3lpYlkNCnLdGWR6mFJLckvBJEx8OX7pyeMrUJRdpJrxIJM9lVoxkrSSa6mlV1PTe68fB4epxy9Hnj/rdryjzDg7k9g7j1H/AJ+n5EdR85ZIzOh1Z+f2bjiQlY3dX6slVe1LCHrLovc7Oj6qpxxtd/5exvHbp+ktsvUv8Fy8IwikkkrJYJEgD3MAAAAAAAAAAAAAAAAAAAAAAAAAAAAAAAAAAAAAAAAAAAAAAAAAAAAAAAAAAAAAAAAAAAAAAAAAAAAAAAAAAAAAAAAAAAAAAAAAAAAAAAAAAAAAAAAAAAAAAAAAAAAAAAAAAAAAAAAAAA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556" name="AutoShape 4" descr="data:image/jpeg;base64,/9j/4AAQSkZJRgABAQAAAQABAAD/2wCEAAkGBxQTEhQUEhQVFRQUFBQUFBQSFxUYFBQUFBQWFhQUFBQYHCggGBolHBQUITEhJSkrLi4uFx8zODMsNygtLisBCgoKDg0OGxAQGywkICQ0LCwsLCwsLCw0LCwsLCwsLCwsLCwsLDQsLCwsLCwsLCwsLCwsLCwsLCwsLCwsLCwsLP/AABEIAH8BiwMBIgACEQEDEQH/xAAbAAEAAgMBAQAAAAAAAAAAAAAAAgMBBAUGB//EADYQAAIBAgIHBgUEAgMBAAAAAAABAgMRIZEEBRIxQVFhE1JxgaHRIkKxweEUFTLwYpKCovEG/8QAGQEBAQEBAQEAAAAAAAAAAAAAAAECAwQF/8QAJREBAQACAQMFAAIDAAAAAAAAAAECERIDIVEEExQxQYGhIjJh/9oADAMBAAIRAxEAPwD7iAAAAAAAAAAAAAAAAAAAAAAAAAAAAAAAAAAAAAAAAAAAAAAAAAAAAAAAAAAAAAAAAAAAAAAAAAAAAAAAAAAAAAAi5pb2jHaLms0NiYMRknuZkAAAAAAAxcXGxkGvLTaawcl6v6EXp9PvejM88fJptA59bWaX8V5ywWW9mlPWM3xt4JGMuthF07oOA9Ln3nmR/WT70s2Y+RiaehIOtHdtK/K6PO1K7fzN+LZUZvqfENPTSrxW+SzRRPWVNfNfwTOAzBm+pv5F07UtcQ4KXp7lk9YpK7hPI4DLnVbSTbdtyM/IyTToz1yuEH5tIrqa3k/4xS8cTnpYldarbxMZeoyk70kbdTTZ2xm8zWWsJr55Zs05zb3lau3xPN7+eX03qR3KOvZJWklLruNmlruLfxRsud729DzypMlsu9kdsev1Z+pqPZ05qSundPiiR5GhpE4bpNdOGR3NVa07T4ZWUum5roezpeoxz7XtWbHSAB6EAAAAAAAAAAABrV9OhHfLyWJzdJ11fCCt1e8xc8YunbK61eMVeTS+uRw9H1m/mTl5+5r1qt+FvV5s53rTXZeLpVtb92OHU1qmm1JY7SivG35NFyMHG9XKrpsS0qXfb82R7d83mQ7N2vZiEcHja27rjuOe7VT7eXN5sOs+LebKwTdFiqeZhT6fUxGm3uTfgRSG6JbZJVfHNkNlmCcqaW9q+ubJdvhvlm7FISHKi11n/WzDqeOZjs/Ew4jlRYqq7uTZOE4cdrNexVFLjteVg1HlLrivYvKiderF22Ukly3+b4kHWfNiTXCObuWwqxW+CZLvaNdsItqyTeEbdL3HkZVUxcns9DOz0CKrmC6xhyX53sgqFy+TjayV2+LwyKpAQbMphoEGZysrmne+JdXbbSRTY8+d5Zf8iztDZJaO/iT5EWZ0d44Ym8Psreq1E96x5op7RLcZ2ZPp4sKj1R3YVPqQi3Fpxwad0+Rswox4s2NMhTsth+K435i437n4sruaBpSqQUlv3NcnxRsHnNTV1CrsXuprKS/r9D0Z9DodTnhv9SwAB1QAAAAAVaTXUI7T/wDWcDT9ZOXRcEvvzNvX0neK4Wv5nC0lfHZO6XE8vWzu7I3jEpNvfkYbMJkoq7te3juPPe7TNyxVOZFxIiizaRsxaSwt1b+iNBi5OWu5pvSmusn19hCjKb+GOXA1E/I2qNtlvtGsMUk8fU1j/ldVGU3G68miCRHs3a6afOzxyZFSZm2zsq+VRu+O/lgskYjJoq2mZhUeXRE53Yt23a18N9iN+Y7W7xe/ovswppPemvMVFtOceMbmZTjwjbxdzFbTI2sox8bNZYmspN7ri3Qv8htPmUO/EOPX6mN1V+11M9vhbDJGvs+Bns3/AFjdGw9Iwthkr52MPSeiyRR2bJdkxcsjUXfquiyX1IOuVKJhom6LXXIuqQsLE7iXaEXMXCiXuhthyZnAjJkAjtEtkkqfUI1qm8Eq0bMjE44/rVRm8CzR44EGrktGktzOuGtpVzI2LnFcyLijtGVLMljiiLRbBrTm4yUlwaeTue4PDaZ0Pco6ei+84uX1AAHvYAAAAAGvpuiqpGz38HyZ5fTdHcJYo9gVV9HjNWkrnLqdKZNS6ePSCR19P1XJfwV48lvXuc2dNp2aafU8mWFxbl2U3dNZEo6O3juXN4FTlbgXKVzIw6S55GOzRJggi6RjsyZm5nQr2WIvmn5FiZkDCUX8zXl+SaoJ7pRfjh9SGyhsI1yn7EJUrcs0ZjFc16+xHYJOm1wJ239BFxvje3Qsq108IqyXr1ZTskkkRWYyLFC/AhJp7lYykwibV+CQVDqR7NmVF8ydhFxRiSfIs7PqYSYEVF24EJMs2eowQFai2Z7PmWdoRdQmgcehjZMORhMaCRHZJSlcjYmhlIWJbFhYnEUVUVxRfPcUNnLWqrMOJGaxBJs1KiFyUaxXclE3BfGdyzZS35L3KkrohUlZG7lqbrOmaEO0rQjw2lu5Rxfoj2ZwP/mdD31Zcfhj939szvnr9HhccOV/e5l96AAetkAAAAAAAAIVaUZK0kn4kwBytL1OnjDDo93kzm/tFXgvVe56cHLLo45Ncq8tX0ecP5xt1WK9CrbPXMpnosHvhF+SOWXpvFXk8xdGUjvz1ZTe5NeD9yqpqhfLJ36qLXojN6GRyjjWM2OjLVEu9HJkXqma7r85GfZyXk56Q2Te/bJ91Pwe/wBSD1fPuZP8mb0sp+G41EjLNn9LJb6b/wC32IvRpdx5SMcMjamNuOPoZ2rcvqbFGg0/ipNr/kWVNETxUJx6bN/vc3OnbDbVekeHkl7GNtstlob5S/1ZhaPPuy/1Zm4ZG1MrhM2P0s38ssjK0Kb+SXoT28vBtr9oYbNtavn3Hmh+21O6s0X2svBuNPaMNnQhqmfHZXqT/aJd5ZMs6Ofg3HMuJM6i1M+8svySjqZcZen5Nexn4TccfFmY02dtaqXe9PyZ/ao836F9jM243ZmLHb/aoc5Zr2JLVdPk35v7D42SbcJyMXZ6Favp91epNaHDuRyRr418m3lpYlkNCnLdGWR6mFJLckvBJEx8OX7pyeMrUJRdpJrxIJM9lVoxkrSSa6mlV1PTe68fB4epxy9Hnj/rdryjzDg7k9g7j1H/AJ+n5EdR85ZIzOh1Z+f2bjiQlY3dX6slVe1LCHrLovc7Oj6qpxxtd/5exvHbp+ktsvUv8Fy8IwikkkrJYJEgD3MAAAAAAAAAAAAAAAAAAAAAAAAAAAAAAAAAAAAAAAAAAAAAAAAAAAAAAAAAAAAAAAAAAAAAAAAAAAAAAAAAAAAAAAAAAAAAAAAAAAAAAAAAAAAAAAAAAAAAAAAAAAAAAAAAAAAAAAAAAA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558" name="AutoShape 6" descr="data:image/jpeg;base64,/9j/4AAQSkZJRgABAQAAAQABAAD/2wCEAAkGBxQTEhQUEhQVFRQUFBQUFBQSFxUYFBQUFBQWFhQUFBQYHCggGBolHBQUITEhJSkrLi4uFx8zODMsNygtLisBCgoKDg0OGxAQGywkICQ0LCwsLCwsLCw0LCwsLCwsLCwsLCwsLDQsLCwsLCwsLCwsLCwsLCwsLCwsLCwsLCwsLP/AABEIAH8BiwMBIgACEQEDEQH/xAAbAAEAAgMBAQAAAAAAAAAAAAAAAgMBBAUGB//EADYQAAIBAgIHBgUEAgMBAAAAAAABAgMRIZEEBRIxQVFhE1JxgaHRIkKxweEUFTLwYpKCovEG/8QAGQEBAQEBAQEAAAAAAAAAAAAAAAECAwQF/8QAJREBAQACAQMFAAIDAAAAAAAAAAECERIDIVEEExQxQYGhIjJh/9oADAMBAAIRAxEAPwD7iAAAAAAAAAAAAAAAAAAAAAAAAAAAAAAAAAAAAAAAAAAAAAAAAAAAAAAAAAAAAAAAAAAAAAAAAAAAAAAAAAAAAAAi5pb2jHaLms0NiYMRknuZkAAAAAAAxcXGxkGvLTaawcl6v6EXp9PvejM88fJptA59bWaX8V5ywWW9mlPWM3xt4JGMuthF07oOA9Ln3nmR/WT70s2Y+RiaehIOtHdtK/K6PO1K7fzN+LZUZvqfENPTSrxW+SzRRPWVNfNfwTOAzBm+pv5F07UtcQ4KXp7lk9YpK7hPI4DLnVbSTbdtyM/IyTToz1yuEH5tIrqa3k/4xS8cTnpYldarbxMZeoyk70kbdTTZ2xm8zWWsJr55Zs05zb3lau3xPN7+eX03qR3KOvZJWklLruNmlruLfxRsud729DzypMlsu9kdsev1Z+pqPZ05qSundPiiR5GhpE4bpNdOGR3NVa07T4ZWUum5roezpeoxz7XtWbHSAB6EAAAAAAAAAAABrV9OhHfLyWJzdJ11fCCt1e8xc8YunbK61eMVeTS+uRw9H1m/mTl5+5r1qt+FvV5s53rTXZeLpVtb92OHU1qmm1JY7SivG35NFyMHG9XKrpsS0qXfb82R7d83mQ7N2vZiEcHja27rjuOe7VT7eXN5sOs+LebKwTdFiqeZhT6fUxGm3uTfgRSG6JbZJVfHNkNlmCcqaW9q+ubJdvhvlm7FISHKi11n/WzDqeOZjs/Ew4jlRYqq7uTZOE4cdrNexVFLjteVg1HlLrivYvKiderF22Ukly3+b4kHWfNiTXCObuWwqxW+CZLvaNdsItqyTeEbdL3HkZVUxcns9DOz0CKrmC6xhyX53sgqFy+TjayV2+LwyKpAQbMphoEGZysrmne+JdXbbSRTY8+d5Zf8iztDZJaO/iT5EWZ0d44Ym8Psreq1E96x5op7RLcZ2ZPp4sKj1R3YVPqQi3Fpxwad0+Rswox4s2NMhTsth+K435i437n4sruaBpSqQUlv3NcnxRsHnNTV1CrsXuprKS/r9D0Z9DodTnhv9SwAB1QAAAAAVaTXUI7T/wDWcDT9ZOXRcEvvzNvX0neK4Wv5nC0lfHZO6XE8vWzu7I3jEpNvfkYbMJkoq7te3juPPe7TNyxVOZFxIiizaRsxaSwt1b+iNBi5OWu5pvSmusn19hCjKb+GOXA1E/I2qNtlvtGsMUk8fU1j/ldVGU3G68miCRHs3a6afOzxyZFSZm2zsq+VRu+O/lgskYjJoq2mZhUeXRE53Yt23a18N9iN+Y7W7xe/ovswppPemvMVFtOceMbmZTjwjbxdzFbTI2sox8bNZYmspN7ri3Qv8htPmUO/EOPX6mN1V+11M9vhbDJGvs+Bns3/AFjdGw9Iwthkr52MPSeiyRR2bJdkxcsjUXfquiyX1IOuVKJhom6LXXIuqQsLE7iXaEXMXCiXuhthyZnAjJkAjtEtkkqfUI1qm8Eq0bMjE44/rVRm8CzR44EGrktGktzOuGtpVzI2LnFcyLijtGVLMljiiLRbBrTm4yUlwaeTue4PDaZ0Pco6ei+84uX1AAHvYAAAAAGvpuiqpGz38HyZ5fTdHcJYo9gVV9HjNWkrnLqdKZNS6ePSCR19P1XJfwV48lvXuc2dNp2aafU8mWFxbl2U3dNZEo6O3juXN4FTlbgXKVzIw6S55GOzRJggi6RjsyZm5nQr2WIvmn5FiZkDCUX8zXl+SaoJ7pRfjh9SGyhsI1yn7EJUrcs0ZjFc16+xHYJOm1wJ239BFxvje3Qsq108IqyXr1ZTskkkRWYyLFC/AhJp7lYykwibV+CQVDqR7NmVF8ydhFxRiSfIs7PqYSYEVF24EJMs2eowQFai2Z7PmWdoRdQmgcehjZMORhMaCRHZJSlcjYmhlIWJbFhYnEUVUVxRfPcUNnLWqrMOJGaxBJs1KiFyUaxXclE3BfGdyzZS35L3KkrohUlZG7lqbrOmaEO0rQjw2lu5Rxfoj2ZwP/mdD31Zcfhj939szvnr9HhccOV/e5l96AAetkAAAAAAAAIVaUZK0kn4kwBytL1OnjDDo93kzm/tFXgvVe56cHLLo45Ncq8tX0ecP5xt1WK9CrbPXMpnosHvhF+SOWXpvFXk8xdGUjvz1ZTe5NeD9yqpqhfLJ36qLXojN6GRyjjWM2OjLVEu9HJkXqma7r85GfZyXk56Q2Te/bJ91Pwe/wBSD1fPuZP8mb0sp+G41EjLNn9LJb6b/wC32IvRpdx5SMcMjamNuOPoZ2rcvqbFGg0/ipNr/kWVNETxUJx6bN/vc3OnbDbVekeHkl7GNtstlob5S/1ZhaPPuy/1Zm4ZG1MrhM2P0s38ssjK0Kb+SXoT28vBtr9oYbNtavn3Hmh+21O6s0X2svBuNPaMNnQhqmfHZXqT/aJd5ZMs6Ofg3HMuJM6i1M+8svySjqZcZen5Nexn4TccfFmY02dtaqXe9PyZ/ao836F9jM243ZmLHb/aoc5Zr2JLVdPk35v7D42SbcJyMXZ6Favp91epNaHDuRyRr418m3lpYlkNCnLdGWR6mFJLckvBJEx8OX7pyeMrUJRdpJrxIJM9lVoxkrSSa6mlV1PTe68fB4epxy9Hnj/rdryjzDg7k9g7j1H/AJ+n5EdR85ZIzOh1Z+f2bjiQlY3dX6slVe1LCHrLovc7Oj6qpxxtd/5exvHbp+ktsvUv8Fy8IwikkkrJYJEgD3MAAAAAAAAAAAAAAAAAAAAAAAAAAAAAAAAAAAAAAAAAAAAAAAAAAAAAAAAAAAAAAAAAAAAAAAAAAAAAAAAAAAAAAAAAAAAAAAAAAAAAAAAAAAAAAAAAAAAAAAAAAAAAAAAAAAAAAAAAAA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3559" name="Picture 7" descr="C:\Users\Kush Sehgal\Desktop\download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81625" y="1524000"/>
            <a:ext cx="3762375" cy="1524000"/>
          </a:xfrm>
          <a:prstGeom prst="rect">
            <a:avLst/>
          </a:prstGeom>
          <a:noFill/>
        </p:spPr>
      </p:pic>
      <p:pic>
        <p:nvPicPr>
          <p:cNvPr id="23561" name="Picture 9" descr="https://encrypted-tbn1.gstatic.com/images?q=tbn:ANd9GcRg0qghNMO47NVCKZaSyKUd4HoJvGVoB_ZiSEeZS2JNwGTnOK9b6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86400" y="3581400"/>
            <a:ext cx="3429000" cy="24669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54162"/>
            <a:ext cx="4724400" cy="452596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b="1" i="1" dirty="0" smtClean="0"/>
              <a:t>b) Diaphragm, cervical caps and vaults:</a:t>
            </a:r>
          </a:p>
          <a:p>
            <a:r>
              <a:rPr lang="en-US" dirty="0" smtClean="0"/>
              <a:t>Barrier, made of rubber latex.</a:t>
            </a:r>
          </a:p>
          <a:p>
            <a:r>
              <a:rPr lang="en-US" dirty="0" smtClean="0"/>
              <a:t>Inserted into the female reproductive tract to cover the cervix</a:t>
            </a:r>
          </a:p>
          <a:p>
            <a:r>
              <a:rPr lang="en-US" dirty="0" smtClean="0"/>
              <a:t>Block entry of sperm through cervix, reusable</a:t>
            </a:r>
          </a:p>
          <a:p>
            <a:r>
              <a:rPr lang="en-US" dirty="0" smtClean="0"/>
              <a:t>Spermicidal cream, jellies, foams along with these barriers</a:t>
            </a:r>
          </a:p>
          <a:p>
            <a:endParaRPr lang="en-US" dirty="0"/>
          </a:p>
        </p:txBody>
      </p:sp>
      <p:sp>
        <p:nvSpPr>
          <p:cNvPr id="22530" name="AutoShape 2" descr="data:image/jpeg;base64,/9j/4AAQSkZJRgABAQAAAQABAAD/2wCEAAkGBhQQERUTEhQWFRQWFhUXGBYYFRQXFxcYFxUXFRgYFBgXHCYeFx0kGhUYIC8gJCcpLCwtGR4xNTAqNSYsLCkBCQoKDgwOGg8PGTMhHiUsKTQ1NCksNCksLC0tKSw1Ly00LS0vKiovLCksMiw1KTUvLDQsLSwpKS0sNCosLCwtLP/AABEIAQsAvQMBIgACEQEDEQH/xAAcAAEAAgMBAQEAAAAAAAAAAAAABAUDBgcBAgj/xABEEAABAwIDBAcECAQGAQUBAAABAAIDBBESITEFBkFREyJhcYGRoTJCscEHFCNSYnLR8DOCouEVQ1OSsvHCJDVjc7MW/8QAGQEBAQEBAQEAAAAAAAAAAAAAAAEEAwIF/8QALxEAAgECBAIJBQADAAAAAAAAAAECAxEEEiExQaEFExQiMlGBkbEVYXHh8EJSwf/aAAwDAQACEQMRAD8A6hvdvnFs9rcQMkr/AGIwbE8LuPui+WhudBralo99q8vZ0mznhj3NaCC8EYjYF125a8bKvgjE+8T+kzETbsB0u2NmG3i8u710tbJqFKKTjdtX9zHBzqybUrJO3sEXNt996HvrRRNqPqsTQDLKLh1y3HYEZ6ECwtck3yCrId4f8PqYegrnVkEjg2Rjy5xbcgXF9DncEW0sUjhJSinfVq/89hLFxjJrgnb+W51xFzDbZqZ9tPpYamSJjmNvZ7rNb0TXOLW3sCeYtqpm8m689HQPfDVVD5I5OlLjI8Ho7Brm2DrG3tX7Cp2dd1OWrtzL2hvM1HRX5HQ1Ub0bXkpacywwmZ4LRhF8gTm44QSQOzmtT3n3yfLs6m+rkierLWjASHNLSBIGkZjr2b3Erzf3Z81LQwyMqpg+INY60j/tHPIu5zsV8iDbsKtPD96Ofi7W/H7FTEd2WXgr3/P6N9oKh0kTHuYY3OY1xYdWkgEtPaNFnXPd4t6Z4aGhigcfrFTHEMZzcOpGCbn3nOeMz28VModwaiN8ch2hOXhzTICXFrhe7mi7jrpnfuXh0Elmk7Xvb0PSrtvLGN9r+puyLRd/3QCVhm2hLT2ZboYsZJ6xIeQ05a2zGdtVB+jXeJ76mamM7qiIML45Hh2LJzQR1sxcP0JObctVVh26fWJ8n8h4hKp1bXP/AIbBu/vW+prqqncxrWQEhpFy5xDy25ubcNLLaFzzcf8A922j+Z3/AOpXQnGwXnERUZ2XkvguHk5Qu/N/JqG8n0giCb6tTROqKji1t7NNr2yBLjbMgacSsm7m9FXNP0NTROhu1zukucIAtlmLE3IGRv2Kh+h+ISGqqH5yueASdQHXe7zcf6V0pdKyhSbpqN35/c50XOqlUcrLy+wRcz3xkpxUyF+1J433Foo+kc2IhoBBwm2tzbI5rLujvLNPsytEkjnSQRyYZbkOsYnFpvrcFpz10U7K8imn5cGt/kvaVncGvPint8HR0XLN2d2qmvpGzmvna67wxuJ5aMLiOscVzc8eC2D6NN4ZqmOWKoOKSB4aXHUg4hZx4kFjhfjkpUw+VNqV7blp4jM0nG19jc0RFlNQREQHP98936mGsZtGib0jgAJIwLk2GG+EZuBbkQMxYHuDf2unLWQbPka/E3EX48IFxcXLGhtxlcnLkugItKrpxSnFO2xmdBqTcJNXObb37AlhrxXMphVRPaBJFhDyCGhns2PBoIcAcwb9s7d6piqZ2t/wkQxgEmV8LG4XCxba7B26Em9u1b2irxDccrWqVr3ZFh0pOSejd7WRocOzpf8AH3y9G/ouit0mF2C/RNFsVra5LeZYg5pa4XBBBB0IIsQV9ouVSo52+yS9jrTpqF/u2/c5jubuQ+LaMnShxhpiehLr4XGTNpbfI2bcm2jrLYvpOonzUJbExz3dJGcLWlxsDnkFtiLpLEylUVR8LHOOHjGm6a43Od7y7sTy0VDNA09PTRxExkWd7EZOR4tcwdXtPHJTaPf6plcxg2dOHlzQ8kODWi4xEFzRwvqR3rd0Tr042lG+9vUdQ1K8ZW2v6HMa+GWi2tNUy0klTHIPs3MZjw5MAtkQCMJbnY20X3usyo/xd881NJC2eJ2EYCWsHUw43AWabR53sbnTNdLRenibxtl4WPKw1pXzcbnP91aWWHbFZjhkDJS8tkwHBbHjF3aZg+eS6AiLjVqdY724I7UqfVq1+LOYGgq9i1cskEDqilmN8LQSRmSAcIJaW3IBsQQeel7sLeysq6lg+puhp7OxufiBvbqlpcG3zysAdexbki6Srqa70U35/wBxOcaDg+7JpeRyfd502zZZ2S0EtRK992StZiDtffsbAk3uM88xkvvdeimgp9qsnhfG50L33LTg/hy3DXeyfaFrHTuXVVE2vRGenliBAMkcjAToC9pbc+a6vFZr3W9r+hy7Ll2e17epzHc7fGamomxR0U0xu8se0OLCS4nOzTocrDlwWz/Rtu5LSxyy1AwyzuDi3K4AxEYraEl7jbhkrjdDYLqGlbA5weWuebgEDrOLuPerpea9dNyjBaN7+Z6oUGlFzeqW3kERFjNgREQBERAEREAREQBERAEREAREQBERAEREAREQBERAEREAREQBERAEREAREQBERAEREAREQBERAEREAREQBERAEREAREQBERAEREAREQBERAEREAREQBF4TZVFfvXBFcYsbuTM/M6DzQFwioKbb1RKLx0ptwc+TCPVufgsxqa3/Sh7ukdf4IC5RUse8RY8MqYjCXZB1w6Mn8w0V0gCIiAIiIAiIgCIiAIiIAiIgCIiAIijbQ2g2BmN/cANXE6NaOJQGaWUMBc4gAakmwHeVSVG8bn5U0eIf6j7tZ4DVyjPjdMcc+fFsfuM7/vu7T4KSqQhvonS51Ehk/D7MY7mjXvK+t3tmskc6dzWiNpLYhYAAN9p/nx7Cm05C2J2H2nWY38zzhHxX3vKfq9GyFnvYY+8AXd529UB9S7xSSuIpmjAP8197H8oGq9/xmpjzdHHKPwFzXeTr3VdSbaYAGPaYiAAL+z4FWgN0BKpdqQVbTGRmR1o3izvLj3heRSGksx5LodGyHWPk2Q/d4B3gear6uibIBfJw9lwyc08wVI2btQ3+r1NiXAhr7dWUciODuzj8RS+RUjJTRuDXEmncbNcczETo1x+7yPDRXagCIiAIiIAiIgCIiAIiIAiLwmyA9Wp/WfrNQ6T/LiJZGOBPvO/fYpm2d6o2Me2Ml7rEXb7LSRYXdp4BYNm0vRRNbxAz7zmfVUElFmjo3O4eJUpmzBxKEKe2OpgZyLpD/ILN/qKj7+yWMFubz5YFJ2J1q2U/cja3zIcfgVC3/d1oR2P+Lf0QFLHXG3XAc3mB8QpVPK6LrQnEziwnL+XkVTRS4T2KZG8t6zNDqOB/Qqg2eg2g2Zt26jVp1B7f1WSrpRK0td3g8QeBHatcxHKaL2hqOY4ghbFR1QlYHt0PoeIKgJex6/pmugnAMjRZ19JGHIOHzWbZchicad5vhF4nH3o9LH8TdD2WKq6puBzJ2+1Gbm2rmHJ48iSFb18HTxtkiIxttJG7gTbQ9jhke/sUKWKKPQ1gmja8ZXGh1BGRae0G48FIQBERAEREAREQBeE2VdtDbjIjgaDJJ9xvDtedGjvVRNDJUH7d3V4RMuG/wAx1egJ1ZvO0EsgaZn/AIcmD8z9PJQHUUtSft3lw16Jlwwd/FytqHZQaBkGt+6BbzVkyMN0ACA0/aNMMcEIaGgvuW2tk0f3W1w0bW8LnmVr7n9JtBp4Njv5ut8Fs6oCx1DrNcewrIsNZ7Du5QFDuoLy1TvxtHliVXv4T00fLo//ACN/krndVljUf/cfgD81Xb/xZxO/OP8AiR81QaistPNY2OixIqQsY5ejdf3T7Q+an0VR0Mn/AMchz5NdwPcf3oqqmkuLH9hSKfMGJ2hHV7v7IDbV5u9P0b3050zfH+UnrN8D8VX7FrC9hY722ZHtHArJtNjgBLH/ABIjiHaPeaewhQFuz7CoI9ye5HZKB1h/M0X72nmrRVcjhV0wfGbOID2G98MjcwL9jhY+KmbPrBNG14yxDMcjoR4EEeChSQiIgCIiAEqgqtpvnJETsEWnSD2n8+j+638Wp4c187Rr/rDjGw/YtNnuHvn7jT93mfBT6TZ1xnkLZAcvkgItDsuzbMAA58z2nUntKtKakDM9T+9FnAsvUAXy85HuX0vHC4QGrbLzrX9jGD0utqWpbPdhrX/lj+Q+a21AFjqB1Hdx+C9llDRclQptpXyaPP8ARARt38nTt49I13g6NvzaVG34gxU4d917T4EFvxIWXZbsNS4ffiB8Y3W+Dwp23qbpKaVvHASO9vWHqEBzBEReiHrH2N1NdmARqMwoKk0knBAT46vA5kw09l47P7fotnab5jRanTkYiw+y8evH99iuNg1BwmN3tR5d7Tof32KAs923dE+SDhfpGfldk4eBA81MofsqiSL3X/bM8ThkH+6x/mVXWvMZZMNYjc9rDk8eWfgrPbDwBFUNzEbgSeccnVd8Q7wQpaoiKAKk21XF7vq8ZsbXkePdadGj8TvQKftbaAgic/UjJo5uOTR5qp2RQHRxu9xLpHcSTr+iAm7LoA0Dq2aBkFaoEQBEUWbaDW5DM+nmgJD3houcgoj9qDgL+ihz1RfrpyWJUFVI+1aPxxnzBJ/8Vdmtf974Km2i208DuZc3zGSs0IeveSbnMrxetYToLqRHs9x1y70BBLsM0L/x4D3SNLR/UGrYiFQ7YoHNhcQcxmLcC3rj1arumnD2NeNHNDh3EXUKcsr6bopXs+65w8AcvSywLYN9qTBUY+EjQfFvVPph81r69EC9Y6xuvEQE1zrtDhqMx3hTo6rBJHKPZPVd3H9PkqykfqPFTIGYmPj5ZjxzHqgNrc24sdF7sIdJBJTPzwYo+9jh1D5G3goOxarpIWk6jqnvH9rKXQdSrB4SRuafzMIcP6SVAWexJy+BmL2mgsd+ZhLD6hTlW7P6k88fAlso/nFnf1MJ8VZKFNd25J0lTHH7sbTK7vJws8syrqhiwsHM5qhovtamd3OQRjujFj81syAL5kkDRc6L5mmDBcqomnLzc/8ASAyz1rnZaDs+ajoipAiIAgK/bjfssQ1Y5r/I5+hV3s6FrwSc9Ldx0KhTw4mlp4gg+IX1upKTHY+0wFhHa02+FvNAXcUQaLBfaIoUxVMWJpCrt25LRGM6xPcz+X2mf0uA8FbKmH2NZ+GZtv52XI/pLvIICNvvRY4A8axuB/ld1T62PgtDXWKumEkbmHRzS3zFlymWItcWnVpIPeDYqoh8oiKg9Y6xBVjE/C9p4Hqnx09VWqWzrM7f00QFzsaTBM9nB4xDvGvz8lZV8mANk/03sd4Xwu/pcVQ9PYxS8iL9xyPzWwbQjxRSDmx3wKgLGoOCsidwkjkZ4tIkHpiVqtemqcVNTTn3HRFx7D9m/wD5LYVCmsbpDE0O5vkcfEkLZJpQ0XKody/4Nvzf83KdtKW7rcviVQYJpy83P/SxogCECzU1KX9gHFSqSgtm7XlyU6yhSHHs0DU39FKZGBkBZfSICFtGC4xDhr3KjopOhqiOEgxD8wycPKxW0rWNuwEXc0daN2Mdw9oeLVQbM11xdeqBsmsD2ixyIxDuOvr8VPUAVXvFTl0ONntxESN725keIurReEIDFSVIlY17dHAEeIWib5UPR1BcNJBi8dHfI+K2XYL+hklpT7pxx9rHG9vAn1Xm9+zOmgxD2o7uHaPeHln4Kg58iIqQKRRu1Hio6yU5s4ICfA3FE9nIm3/ILYNlT9LC0nW2E94y/feqChNpHDmAfLJWm7psJGfdfl3Ef2UBP2RD0uznx8QJW+IJcPUhXWxqrpYI38Sxt+8Cx9QVXbrZdOzlM4+DmgrNuwMMTo/9OWVngHXHxQpE3ekEbpWH3ZZG/wBWIeizPdck8yotW3o6144Ssa8fmb1T6C6koQAK0pKMNzOZ+CjbOiu6/L5qzUKEREAREQBVFc2zz4fBWxKp6uTE8kaICs2TL0MjouA68fa0+03wK2pj7gEaFavtKlLgHM/iMOJvbzaewhWW721BKwfDkRqPmqC4REUBQbzRujdHUsHWjPWHNh1HldXVPO2Rgc03a4AjuKVMONpaeIVDsGfoJDTu9h13RE8OLmfPzQGr7xbK+rzFoHUd1mdx4eBy8lWLpG8ux/rEJA9tvWZ282+I9bLm5CpAvWHMd4Xi9bqO9UFlTfxR+U/FWuxhaWXtDD8VVUucvc0+pVxsYXfKe1jfIEn4oC22ALT1A59E7zaR8lI2UMM9S38bH/74xf1aVG2O61VKOcUZ8nPHzWOurDDVSW9+OI+RkChTNvXTHo2zNHWhdi72nJw+B8CsbHhwBGhAI7ir57A4EEXBFiOYK1eliML3U7vd6zDzjJy8QckBsOz4rMvzzUlVVLWluRzHw7lMbtBp7FASUWA1rAbX/RYKnaPBnmgJyxyTtbqQFWTVjncbDksCAmVVfiFm5DieahoipAqxx+rTh4yjkIDuTX8D3FWaxzwB7S1wuCLFAX0EuJoP7uvslaxsjaToiYXm7hoT77eBHbz7lOmqC/U+HBQpOm2iBk0X7eCptoUomaQcje7SNWu4ELOipCRu/tMyMLJP40eTxz5PHMFUG+OwcJM8Y6p9scj97uPHt71LrKZ1xJEcMrNDwcOLXcwVabI22ypaWOGGQAh8bvI2vqEKc3X3A27h5q73k3ZMBL4wTEfNnYezt8+2miHAe07LwVIT9ne+86aeAV5sOO0WI6vJf56egCqfq98ELdXank3VxWyABotoAPIBQHxsg/8ArZOQhb/yuPmq3fOXBUNPONvo5/6q43ZbjM0w0e4Nb2tYLX8ST5Ki3461Q0DhG2/i5yFN6VNvLQuc1s0Y+0iubfeafab5Zq5RQGt0lU2Vge3Q+h4grMom1NnOpXmaIXhdnIwe4fvNHL96aSIZg9oc03B0KpD7REQBERAEREAVZtba3R9RtsZtcnMMB4m3wVmqhhEVRI19sMtnAm1rjVpv+9EBCoaTppGvZiwtcC6Vx6zyODRoAtkUc1sbffYP5mqJJtsE4YWmV3YLNHeSgLNFG2VXCYAnIggPb908fBbGyBo0A8kBVRUrnaDLmcgoe2t3SbSRuwyN0cMtNL/qtlQhQpr+xt4Q/wCyqbMl0sRYPFteVznlx4L42huXG84onGJ3IZt8BqPA+Cl7V3fbKNL8uBH5T8lVwSVVIcI+2jHuuyeB+E/99wVBii3cqYHF0fRyF2pcSCPM/uyls2BPNlO9rGcWR3Jd2EnT1U2m3sgdk8mJ33Xgj10WWfeamYLmVp7G9Y+iAnwwtjYGtAa1osBwAC1/ZtA2rkmneDgc4Nj4XawEX8f1WTFNXZYTDTnUn+JIOQ+6D+7q+hhDGhrRZoFgBwAUB9r4kma0EuIAGpJAA7ydFB29sx9TCY2SuhJIu9l8VhqBYi19FolT9FTIsUktTjjvcNlcY23OV5Xgm/DQNJ5hd6VOEvFK3pc4Vak4+GN/WxvtLtyCVr3MlY5rDZ7g4YAbXti9k5dq1Xau0KWAGanqoWgk3ixYmvI16MNub92Xcucz7rVEhe6CCZ0Yd1S2MtYTe12NxOLm8iHHmSqOpp3Rvcx4s9pLXA6gg2INu1fRhgKcn4j508fUivAdipd7IZI8YOfIZ37j+tkZvQzFYtIHMZ+i47BUOYbtcWnsKtafeiRvttDu32T6Zei51OjprwO50pdIwfjVjrke14nWs8Z88vO+ikNnaQSHAga2INu+y5XFvRGfaDm+APwKkw7yRNN2yFp7A8H0CyPDVV/izYsTSe0kdNZIHC4II5g3C+lzim24wZsmDe52HzvZT2bzPBv0zT/Mwjy+a5OnJbo6KcXszeFgqqNkos8XGvd3ELVY99C0ZviPaSAfRy+H/SKxuuB35cf9wqqU3smR1YR3kvc2aPYkLf8ALHiSfiVIklZE3MtY3wHkOK55XfSW92TGkd1m+uZ+C1ys3mmkN8Vr8Rcn/cblaYYGtLdW/JmnjqMdnf8ABvm295Io3iRjsDuJ++PyanvW27vbzMnYMxpzv5cx8FwJzyTckk8zmVKoNqyQG7HW424f27wtUuje73XqZY9Jd7vR05n6Ta6+YXpK4lSfSZOwWN/MH4i/qvKj6SpnaAjxaPg2/qsfYq97ZeaNnbaFr5vk7HUbUjYCSdOOg8yqWo2+Z+rDEZCDqMmjvecguWbL3smfO3HGJsRAw4HSvAuLmNuIYnWvYHLsW57T3j6OPCRDC1rbBtQ9skoPDBSQXaLD72Ht0SWDnFpMRxlOSbRdU2zHVWIPnjs22KOIte5t75Ocb4TkVb0G7UEJu1l3D3ndY+F8h4BaTsLfWQMID2YDn09QyKmjaG69HDG4vmPcRoBkt12Ltls4+zxvja0fbubga934AQMQ1uQMIyAJztzq0JQ/B0pV4zLVF41wIuDccwvVnNASyIgI9ds+OdmCVjXsNiWuFwbZi4VPtjdOlfHnCLMsQxjDw4BjCASe1bAi9xnKOzPEoRlujm20N2ZpmPZHS09HAc3STGNzw0A5say7YuOd7/i5antVtBTtLY2OqpHaSXkigbbL7IB2KQX5k967HX7ChqJA6ZnSYQLNc5xYMyb9GTgJ7bcuSmPpGEsJY0lnsEtF23y6p93Qaclthi8u/LTnq2Y54TNtz15aJH52qNiSRtDpW9GX+xGf4jr6ER+0G/iOvC6izUMjHhj2Oa826paQ7PTq65rtW/jvq8TXwgRvlnjY+RgDZHNcHXGMdYaDMG+Sutkbt09N1oYmtc4Zvzc887ucS71zWvt9oKTW5j+n3k4p7HF//wCJmZTunnIg0Ecb/wCJK48GsvceOfYq6i3dnmOGKNz3Yi0tA6zSMjj+5nl1rLpX0eQiWrqppOvKJHtD3EkgYzkL6eC3+Sma5rmFowuBBHAh17377leamOlTk4tXPVPAxqRUk7H5onhLHOY612ktNiCLg2OYyPess1BIxrHPY5rX3wOc0gOta5aSMwLjTmv0S3YsADWiCIBh6o6Nlmnm3LI5JtHYkFQWmaJkmC+HG0Ote17A9w8k+pL/AFH0x28R+eWbImLOkETywAEvDSWgHS5Gnio74HNALmuAOhIIB7r6r9MwwtY0NaA1o0AAAHcBoolfsWCdzXTRMkLL4cYxAXtewOXAeSi6T11iV9GaaS1OAbH3dnqzaGNz8wCQMh2lxs0eJC+9rbAMMxhY7pXtOFwaxwcHcWhpzd3tuO1foiOMNADQABoALAdwGi+rLx9Slmvl0Pf02OW2bU43sr6Jp5IxJK7B1b9GGjpCeDes4Bp77K0i+h0uZnKInHgR0xA/MCxoPc095XUEWeWOrPiaI4GilscnO581O90NJBJM6xD5pT0UJvYkMY0jpRp7RcLj2eKx7H+iqeQOlqcLXathxBuI8MbmAiNvY0E/lXXETttS2n7HYqd9f0cspvoflL8b5oY8wQ1kb5Wi2g+1IuO+6ta76PKh4ZiqfrD+kDndMZRGGAGzGxMdbMnPMaAC2d9+ReXjKrd2+R6WDpJWS5lVQbNnZgDpoxGwAdHFAI22AsBdznENHIW0VqiLNKTlqzTGKjs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532" name="AutoShape 4" descr="data:image/jpeg;base64,/9j/4AAQSkZJRgABAQAAAQABAAD/2wCEAAkGBhQQERUTEhQWFRQWFhUXGBYYFRQXFxcYFxUXFRgYFBgXHCYeFx0kGhUYIC8gJCcpLCwtGR4xNTAqNSYsLCkBCQoKDgwOGg8PGTMhHiUsKTQ1NCksNCksLC0tKSw1Ly00LS0vKiovLCksMiw1KTUvLDQsLSwpKS0sNCosLCwtLP/AABEIAQsAvQMBIgACEQEDEQH/xAAcAAEAAgMBAQEAAAAAAAAAAAAABAUDBgcBAgj/xABEEAABAwIDBAcECAQGAQUBAAABAAIDBBESITEFBkFREyJhcYGRoTJCscEHFCNSYnLR8DOCouEVQ1OSsvHCJDVjc7MW/8QAGQEBAQEBAQEAAAAAAAAAAAAAAAEEAwIF/8QALxEAAgECBAIJBQADAAAAAAAAAAECAxEEEiExQaEFExQiMlGBkbEVYXHh8EJSwf/aAAwDAQACEQMRAD8A6hvdvnFs9rcQMkr/AGIwbE8LuPui+WhudBralo99q8vZ0mznhj3NaCC8EYjYF125a8bKvgjE+8T+kzETbsB0u2NmG3i8u710tbJqFKKTjdtX9zHBzqybUrJO3sEXNt996HvrRRNqPqsTQDLKLh1y3HYEZ6ECwtck3yCrId4f8PqYegrnVkEjg2Rjy5xbcgXF9DncEW0sUjhJSinfVq/89hLFxjJrgnb+W51xFzDbZqZ9tPpYamSJjmNvZ7rNb0TXOLW3sCeYtqpm8m689HQPfDVVD5I5OlLjI8Ho7Brm2DrG3tX7Cp2dd1OWrtzL2hvM1HRX5HQ1Ub0bXkpacywwmZ4LRhF8gTm44QSQOzmtT3n3yfLs6m+rkierLWjASHNLSBIGkZjr2b3Erzf3Z81LQwyMqpg+INY60j/tHPIu5zsV8iDbsKtPD96Ofi7W/H7FTEd2WXgr3/P6N9oKh0kTHuYY3OY1xYdWkgEtPaNFnXPd4t6Z4aGhigcfrFTHEMZzcOpGCbn3nOeMz28VModwaiN8ch2hOXhzTICXFrhe7mi7jrpnfuXh0Elmk7Xvb0PSrtvLGN9r+puyLRd/3QCVhm2hLT2ZboYsZJ6xIeQ05a2zGdtVB+jXeJ76mamM7qiIML45Hh2LJzQR1sxcP0JObctVVh26fWJ8n8h4hKp1bXP/AIbBu/vW+prqqncxrWQEhpFy5xDy25ubcNLLaFzzcf8A922j+Z3/AOpXQnGwXnERUZ2XkvguHk5Qu/N/JqG8n0giCb6tTROqKji1t7NNr2yBLjbMgacSsm7m9FXNP0NTROhu1zukucIAtlmLE3IGRv2Kh+h+ISGqqH5yueASdQHXe7zcf6V0pdKyhSbpqN35/c50XOqlUcrLy+wRcz3xkpxUyF+1J433Foo+kc2IhoBBwm2tzbI5rLujvLNPsytEkjnSQRyYZbkOsYnFpvrcFpz10U7K8imn5cGt/kvaVncGvPint8HR0XLN2d2qmvpGzmvna67wxuJ5aMLiOscVzc8eC2D6NN4ZqmOWKoOKSB4aXHUg4hZx4kFjhfjkpUw+VNqV7blp4jM0nG19jc0RFlNQREQHP98936mGsZtGib0jgAJIwLk2GG+EZuBbkQMxYHuDf2unLWQbPka/E3EX48IFxcXLGhtxlcnLkugItKrpxSnFO2xmdBqTcJNXObb37AlhrxXMphVRPaBJFhDyCGhns2PBoIcAcwb9s7d6piqZ2t/wkQxgEmV8LG4XCxba7B26Em9u1b2irxDccrWqVr3ZFh0pOSejd7WRocOzpf8AH3y9G/ouit0mF2C/RNFsVra5LeZYg5pa4XBBBB0IIsQV9ouVSo52+yS9jrTpqF/u2/c5jubuQ+LaMnShxhpiehLr4XGTNpbfI2bcm2jrLYvpOonzUJbExz3dJGcLWlxsDnkFtiLpLEylUVR8LHOOHjGm6a43Od7y7sTy0VDNA09PTRxExkWd7EZOR4tcwdXtPHJTaPf6plcxg2dOHlzQ8kODWi4xEFzRwvqR3rd0Tr042lG+9vUdQ1K8ZW2v6HMa+GWi2tNUy0klTHIPs3MZjw5MAtkQCMJbnY20X3usyo/xd881NJC2eJ2EYCWsHUw43AWabR53sbnTNdLRenibxtl4WPKw1pXzcbnP91aWWHbFZjhkDJS8tkwHBbHjF3aZg+eS6AiLjVqdY724I7UqfVq1+LOYGgq9i1cskEDqilmN8LQSRmSAcIJaW3IBsQQeel7sLeysq6lg+puhp7OxufiBvbqlpcG3zysAdexbki6Srqa70U35/wBxOcaDg+7JpeRyfd502zZZ2S0EtRK992StZiDtffsbAk3uM88xkvvdeimgp9qsnhfG50L33LTg/hy3DXeyfaFrHTuXVVE2vRGenliBAMkcjAToC9pbc+a6vFZr3W9r+hy7Ll2e17epzHc7fGamomxR0U0xu8se0OLCS4nOzTocrDlwWz/Rtu5LSxyy1AwyzuDi3K4AxEYraEl7jbhkrjdDYLqGlbA5weWuebgEDrOLuPerpea9dNyjBaN7+Z6oUGlFzeqW3kERFjNgREQBERAEREAREQBERAEREAREQBERAEREAREQBERAEREAREQBERAEREAREQBERAEREAREQBERAEREAREQBERAEREAREQBERAEREAREQBERAEREAREQBF4TZVFfvXBFcYsbuTM/M6DzQFwioKbb1RKLx0ptwc+TCPVufgsxqa3/Sh7ukdf4IC5RUse8RY8MqYjCXZB1w6Mn8w0V0gCIiAIiIAiIgCIiAIiIAiIgCIiAIijbQ2g2BmN/cANXE6NaOJQGaWUMBc4gAakmwHeVSVG8bn5U0eIf6j7tZ4DVyjPjdMcc+fFsfuM7/vu7T4KSqQhvonS51Ehk/D7MY7mjXvK+t3tmskc6dzWiNpLYhYAAN9p/nx7Cm05C2J2H2nWY38zzhHxX3vKfq9GyFnvYY+8AXd529UB9S7xSSuIpmjAP8197H8oGq9/xmpjzdHHKPwFzXeTr3VdSbaYAGPaYiAAL+z4FWgN0BKpdqQVbTGRmR1o3izvLj3heRSGksx5LodGyHWPk2Q/d4B3gear6uibIBfJw9lwyc08wVI2btQ3+r1NiXAhr7dWUciODuzj8RS+RUjJTRuDXEmncbNcczETo1x+7yPDRXagCIiAIiIAiIgCIiAIiIAiLwmyA9Wp/WfrNQ6T/LiJZGOBPvO/fYpm2d6o2Me2Ml7rEXb7LSRYXdp4BYNm0vRRNbxAz7zmfVUElFmjo3O4eJUpmzBxKEKe2OpgZyLpD/ILN/qKj7+yWMFubz5YFJ2J1q2U/cja3zIcfgVC3/d1oR2P+Lf0QFLHXG3XAc3mB8QpVPK6LrQnEziwnL+XkVTRS4T2KZG8t6zNDqOB/Qqg2eg2g2Zt26jVp1B7f1WSrpRK0td3g8QeBHatcxHKaL2hqOY4ghbFR1QlYHt0PoeIKgJex6/pmugnAMjRZ19JGHIOHzWbZchicad5vhF4nH3o9LH8TdD2WKq6puBzJ2+1Gbm2rmHJ48iSFb18HTxtkiIxttJG7gTbQ9jhke/sUKWKKPQ1gmja8ZXGh1BGRae0G48FIQBERAEREAREQBeE2VdtDbjIjgaDJJ9xvDtedGjvVRNDJUH7d3V4RMuG/wAx1egJ1ZvO0EsgaZn/AIcmD8z9PJQHUUtSft3lw16Jlwwd/FytqHZQaBkGt+6BbzVkyMN0ACA0/aNMMcEIaGgvuW2tk0f3W1w0bW8LnmVr7n9JtBp4Njv5ut8Fs6oCx1DrNcewrIsNZ7Du5QFDuoLy1TvxtHliVXv4T00fLo//ACN/krndVljUf/cfgD81Xb/xZxO/OP8AiR81QaistPNY2OixIqQsY5ejdf3T7Q+an0VR0Mn/AMchz5NdwPcf3oqqmkuLH9hSKfMGJ2hHV7v7IDbV5u9P0b3050zfH+UnrN8D8VX7FrC9hY722ZHtHArJtNjgBLH/ABIjiHaPeaewhQFuz7CoI9ye5HZKB1h/M0X72nmrRVcjhV0wfGbOID2G98MjcwL9jhY+KmbPrBNG14yxDMcjoR4EEeChSQiIgCIiAEqgqtpvnJETsEWnSD2n8+j+638Wp4c187Rr/rDjGw/YtNnuHvn7jT93mfBT6TZ1xnkLZAcvkgItDsuzbMAA58z2nUntKtKakDM9T+9FnAsvUAXy85HuX0vHC4QGrbLzrX9jGD0utqWpbPdhrX/lj+Q+a21AFjqB1Hdx+C9llDRclQptpXyaPP8ARARt38nTt49I13g6NvzaVG34gxU4d917T4EFvxIWXZbsNS4ffiB8Y3W+Dwp23qbpKaVvHASO9vWHqEBzBEReiHrH2N1NdmARqMwoKk0knBAT46vA5kw09l47P7fotnab5jRanTkYiw+y8evH99iuNg1BwmN3tR5d7Tof32KAs923dE+SDhfpGfldk4eBA81MofsqiSL3X/bM8ThkH+6x/mVXWvMZZMNYjc9rDk8eWfgrPbDwBFUNzEbgSeccnVd8Q7wQpaoiKAKk21XF7vq8ZsbXkePdadGj8TvQKftbaAgic/UjJo5uOTR5qp2RQHRxu9xLpHcSTr+iAm7LoA0Dq2aBkFaoEQBEUWbaDW5DM+nmgJD3houcgoj9qDgL+ihz1RfrpyWJUFVI+1aPxxnzBJ/8Vdmtf974Km2i208DuZc3zGSs0IeveSbnMrxetYToLqRHs9x1y70BBLsM0L/x4D3SNLR/UGrYiFQ7YoHNhcQcxmLcC3rj1arumnD2NeNHNDh3EXUKcsr6bopXs+65w8AcvSywLYN9qTBUY+EjQfFvVPph81r69EC9Y6xuvEQE1zrtDhqMx3hTo6rBJHKPZPVd3H9PkqykfqPFTIGYmPj5ZjxzHqgNrc24sdF7sIdJBJTPzwYo+9jh1D5G3goOxarpIWk6jqnvH9rKXQdSrB4SRuafzMIcP6SVAWexJy+BmL2mgsd+ZhLD6hTlW7P6k88fAlso/nFnf1MJ8VZKFNd25J0lTHH7sbTK7vJws8syrqhiwsHM5qhovtamd3OQRjujFj81syAL5kkDRc6L5mmDBcqomnLzc/8ASAyz1rnZaDs+ajoipAiIAgK/bjfssQ1Y5r/I5+hV3s6FrwSc9Ldx0KhTw4mlp4gg+IX1upKTHY+0wFhHa02+FvNAXcUQaLBfaIoUxVMWJpCrt25LRGM6xPcz+X2mf0uA8FbKmH2NZ+GZtv52XI/pLvIICNvvRY4A8axuB/ld1T62PgtDXWKumEkbmHRzS3zFlymWItcWnVpIPeDYqoh8oiKg9Y6xBVjE/C9p4Hqnx09VWqWzrM7f00QFzsaTBM9nB4xDvGvz8lZV8mANk/03sd4Xwu/pcVQ9PYxS8iL9xyPzWwbQjxRSDmx3wKgLGoOCsidwkjkZ4tIkHpiVqtemqcVNTTn3HRFx7D9m/wD5LYVCmsbpDE0O5vkcfEkLZJpQ0XKody/4Nvzf83KdtKW7rcviVQYJpy83P/SxogCECzU1KX9gHFSqSgtm7XlyU6yhSHHs0DU39FKZGBkBZfSICFtGC4xDhr3KjopOhqiOEgxD8wycPKxW0rWNuwEXc0daN2Mdw9oeLVQbM11xdeqBsmsD2ixyIxDuOvr8VPUAVXvFTl0ONntxESN725keIurReEIDFSVIlY17dHAEeIWib5UPR1BcNJBi8dHfI+K2XYL+hklpT7pxx9rHG9vAn1Xm9+zOmgxD2o7uHaPeHln4Kg58iIqQKRRu1Hio6yU5s4ICfA3FE9nIm3/ILYNlT9LC0nW2E94y/feqChNpHDmAfLJWm7psJGfdfl3Ef2UBP2RD0uznx8QJW+IJcPUhXWxqrpYI38Sxt+8Cx9QVXbrZdOzlM4+DmgrNuwMMTo/9OWVngHXHxQpE3ekEbpWH3ZZG/wBWIeizPdck8yotW3o6144Ssa8fmb1T6C6koQAK0pKMNzOZ+CjbOiu6/L5qzUKEREAREQBVFc2zz4fBWxKp6uTE8kaICs2TL0MjouA68fa0+03wK2pj7gEaFavtKlLgHM/iMOJvbzaewhWW721BKwfDkRqPmqC4REUBQbzRujdHUsHWjPWHNh1HldXVPO2Rgc03a4AjuKVMONpaeIVDsGfoJDTu9h13RE8OLmfPzQGr7xbK+rzFoHUd1mdx4eBy8lWLpG8ux/rEJA9tvWZ282+I9bLm5CpAvWHMd4Xi9bqO9UFlTfxR+U/FWuxhaWXtDD8VVUucvc0+pVxsYXfKe1jfIEn4oC22ALT1A59E7zaR8lI2UMM9S38bH/74xf1aVG2O61VKOcUZ8nPHzWOurDDVSW9+OI+RkChTNvXTHo2zNHWhdi72nJw+B8CsbHhwBGhAI7ir57A4EEXBFiOYK1eliML3U7vd6zDzjJy8QckBsOz4rMvzzUlVVLWluRzHw7lMbtBp7FASUWA1rAbX/RYKnaPBnmgJyxyTtbqQFWTVjncbDksCAmVVfiFm5DieahoipAqxx+rTh4yjkIDuTX8D3FWaxzwB7S1wuCLFAX0EuJoP7uvslaxsjaToiYXm7hoT77eBHbz7lOmqC/U+HBQpOm2iBk0X7eCptoUomaQcje7SNWu4ELOipCRu/tMyMLJP40eTxz5PHMFUG+OwcJM8Y6p9scj97uPHt71LrKZ1xJEcMrNDwcOLXcwVabI22ypaWOGGQAh8bvI2vqEKc3X3A27h5q73k3ZMBL4wTEfNnYezt8+2miHAe07LwVIT9ne+86aeAV5sOO0WI6vJf56egCqfq98ELdXank3VxWyABotoAPIBQHxsg/8ArZOQhb/yuPmq3fOXBUNPONvo5/6q43ZbjM0w0e4Nb2tYLX8ST5Ki3461Q0DhG2/i5yFN6VNvLQuc1s0Y+0iubfeafab5Zq5RQGt0lU2Vge3Q+h4grMom1NnOpXmaIXhdnIwe4fvNHL96aSIZg9oc03B0KpD7REQBERAEREAVZtba3R9RtsZtcnMMB4m3wVmqhhEVRI19sMtnAm1rjVpv+9EBCoaTppGvZiwtcC6Vx6zyODRoAtkUc1sbffYP5mqJJtsE4YWmV3YLNHeSgLNFG2VXCYAnIggPb908fBbGyBo0A8kBVRUrnaDLmcgoe2t3SbSRuwyN0cMtNL/qtlQhQpr+xt4Q/wCyqbMl0sRYPFteVznlx4L42huXG84onGJ3IZt8BqPA+Cl7V3fbKNL8uBH5T8lVwSVVIcI+2jHuuyeB+E/99wVBii3cqYHF0fRyF2pcSCPM/uyls2BPNlO9rGcWR3Jd2EnT1U2m3sgdk8mJ33Xgj10WWfeamYLmVp7G9Y+iAnwwtjYGtAa1osBwAC1/ZtA2rkmneDgc4Nj4XawEX8f1WTFNXZYTDTnUn+JIOQ+6D+7q+hhDGhrRZoFgBwAUB9r4kma0EuIAGpJAA7ydFB29sx9TCY2SuhJIu9l8VhqBYi19FolT9FTIsUktTjjvcNlcY23OV5Xgm/DQNJ5hd6VOEvFK3pc4Vak4+GN/WxvtLtyCVr3MlY5rDZ7g4YAbXti9k5dq1Xau0KWAGanqoWgk3ixYmvI16MNub92Xcucz7rVEhe6CCZ0Yd1S2MtYTe12NxOLm8iHHmSqOpp3Rvcx4s9pLXA6gg2INu1fRhgKcn4j508fUivAdipd7IZI8YOfIZ37j+tkZvQzFYtIHMZ+i47BUOYbtcWnsKtafeiRvttDu32T6Zei51OjprwO50pdIwfjVjrke14nWs8Z88vO+ikNnaQSHAga2INu+y5XFvRGfaDm+APwKkw7yRNN2yFp7A8H0CyPDVV/izYsTSe0kdNZIHC4II5g3C+lzim24wZsmDe52HzvZT2bzPBv0zT/Mwjy+a5OnJbo6KcXszeFgqqNkos8XGvd3ELVY99C0ZviPaSAfRy+H/SKxuuB35cf9wqqU3smR1YR3kvc2aPYkLf8ALHiSfiVIklZE3MtY3wHkOK55XfSW92TGkd1m+uZ+C1ys3mmkN8Vr8Rcn/cblaYYGtLdW/JmnjqMdnf8ABvm295Io3iRjsDuJ++PyanvW27vbzMnYMxpzv5cx8FwJzyTckk8zmVKoNqyQG7HW424f27wtUuje73XqZY9Jd7vR05n6Ta6+YXpK4lSfSZOwWN/MH4i/qvKj6SpnaAjxaPg2/qsfYq97ZeaNnbaFr5vk7HUbUjYCSdOOg8yqWo2+Z+rDEZCDqMmjvecguWbL3smfO3HGJsRAw4HSvAuLmNuIYnWvYHLsW57T3j6OPCRDC1rbBtQ9skoPDBSQXaLD72Ht0SWDnFpMRxlOSbRdU2zHVWIPnjs22KOIte5t75Ocb4TkVb0G7UEJu1l3D3ndY+F8h4BaTsLfWQMID2YDn09QyKmjaG69HDG4vmPcRoBkt12Ltls4+zxvja0fbubga934AQMQ1uQMIyAJztzq0JQ/B0pV4zLVF41wIuDccwvVnNASyIgI9ds+OdmCVjXsNiWuFwbZi4VPtjdOlfHnCLMsQxjDw4BjCASe1bAi9xnKOzPEoRlujm20N2ZpmPZHS09HAc3STGNzw0A5say7YuOd7/i5antVtBTtLY2OqpHaSXkigbbL7IB2KQX5k967HX7ChqJA6ZnSYQLNc5xYMyb9GTgJ7bcuSmPpGEsJY0lnsEtF23y6p93Qaclthi8u/LTnq2Y54TNtz15aJH52qNiSRtDpW9GX+xGf4jr6ER+0G/iOvC6izUMjHhj2Oa826paQ7PTq65rtW/jvq8TXwgRvlnjY+RgDZHNcHXGMdYaDMG+Sutkbt09N1oYmtc4Zvzc887ucS71zWvt9oKTW5j+n3k4p7HF//wCJmZTunnIg0Ecb/wCJK48GsvceOfYq6i3dnmOGKNz3Yi0tA6zSMjj+5nl1rLpX0eQiWrqppOvKJHtD3EkgYzkL6eC3+Sma5rmFowuBBHAh17377leamOlTk4tXPVPAxqRUk7H5onhLHOY612ktNiCLg2OYyPess1BIxrHPY5rX3wOc0gOta5aSMwLjTmv0S3YsADWiCIBh6o6Nlmnm3LI5JtHYkFQWmaJkmC+HG0Ote17A9w8k+pL/AFH0x28R+eWbImLOkETywAEvDSWgHS5Gnio74HNALmuAOhIIB7r6r9MwwtY0NaA1o0AAAHcBoolfsWCdzXTRMkLL4cYxAXtewOXAeSi6T11iV9GaaS1OAbH3dnqzaGNz8wCQMh2lxs0eJC+9rbAMMxhY7pXtOFwaxwcHcWhpzd3tuO1foiOMNADQABoALAdwGi+rLx9Slmvl0Pf02OW2bU43sr6Jp5IxJK7B1b9GGjpCeDes4Bp77K0i+h0uZnKInHgR0xA/MCxoPc095XUEWeWOrPiaI4GilscnO581O90NJBJM6xD5pT0UJvYkMY0jpRp7RcLj2eKx7H+iqeQOlqcLXathxBuI8MbmAiNvY0E/lXXETttS2n7HYqd9f0cspvoflL8b5oY8wQ1kb5Wi2g+1IuO+6ta76PKh4ZiqfrD+kDndMZRGGAGzGxMdbMnPMaAC2d9+ReXjKrd2+R6WDpJWS5lVQbNnZgDpoxGwAdHFAI22AsBdznENHIW0VqiLNKTlqzTGKjs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2533" name="Picture 5" descr="C:\Users\Kush Sehgal\Desktop\download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86400" y="838200"/>
            <a:ext cx="3124200" cy="2543175"/>
          </a:xfrm>
          <a:prstGeom prst="rect">
            <a:avLst/>
          </a:prstGeom>
          <a:noFill/>
        </p:spPr>
      </p:pic>
      <p:pic>
        <p:nvPicPr>
          <p:cNvPr id="22535" name="Picture 7" descr="http://health.kernan.org/graphics/images/en/1033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29200" y="3657600"/>
            <a:ext cx="3810000" cy="304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6800"/>
            <a:ext cx="5715000" cy="579120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b="1" dirty="0" smtClean="0">
                <a:latin typeface="Aharoni" pitchFamily="2" charset="-79"/>
                <a:cs typeface="Aharoni" pitchFamily="2" charset="-79"/>
              </a:rPr>
              <a:t>  Intra Uterine Devices (IUDs )</a:t>
            </a:r>
          </a:p>
          <a:p>
            <a:r>
              <a:rPr lang="en-US" dirty="0" smtClean="0"/>
              <a:t>These devices are only used by female</a:t>
            </a:r>
          </a:p>
          <a:p>
            <a:r>
              <a:rPr lang="en-US" dirty="0" smtClean="0"/>
              <a:t>Inserted by doctor or nurses in the uterus through vagina.</a:t>
            </a:r>
          </a:p>
          <a:p>
            <a:r>
              <a:rPr lang="en-US" dirty="0" smtClean="0"/>
              <a:t> They are available as:</a:t>
            </a:r>
          </a:p>
          <a:p>
            <a:pPr marL="457200" indent="-457200">
              <a:buFont typeface="+mj-lt"/>
              <a:buAutoNum type="alphaLcParenR"/>
            </a:pPr>
            <a:r>
              <a:rPr lang="en-US" b="1" i="1" dirty="0" smtClean="0"/>
              <a:t>Non-medicated IUDs </a:t>
            </a:r>
            <a:r>
              <a:rPr lang="en-US" dirty="0" smtClean="0"/>
              <a:t>e.g. </a:t>
            </a:r>
            <a:r>
              <a:rPr lang="en-US" dirty="0" err="1" smtClean="0"/>
              <a:t>Lippes</a:t>
            </a:r>
            <a:r>
              <a:rPr lang="en-US" dirty="0" smtClean="0"/>
              <a:t> loop: </a:t>
            </a:r>
            <a:r>
              <a:rPr lang="en-US" dirty="0" err="1" smtClean="0"/>
              <a:t>Phagocytosis</a:t>
            </a:r>
            <a:r>
              <a:rPr lang="en-US" dirty="0" smtClean="0"/>
              <a:t> of sperm</a:t>
            </a:r>
          </a:p>
          <a:p>
            <a:pPr marL="457200" indent="-457200">
              <a:buFont typeface="+mj-lt"/>
              <a:buAutoNum type="alphaLcParenR"/>
            </a:pPr>
            <a:r>
              <a:rPr lang="en-US" b="1" i="1" dirty="0" smtClean="0"/>
              <a:t>Copper releasing IUDs </a:t>
            </a:r>
            <a:r>
              <a:rPr lang="en-US" dirty="0" smtClean="0"/>
              <a:t>(</a:t>
            </a:r>
            <a:r>
              <a:rPr lang="en-US" dirty="0" err="1" smtClean="0"/>
              <a:t>CuT</a:t>
            </a:r>
            <a:r>
              <a:rPr lang="en-US" dirty="0" smtClean="0"/>
              <a:t>, Cu7, </a:t>
            </a:r>
            <a:r>
              <a:rPr lang="en-US" dirty="0" err="1" smtClean="0"/>
              <a:t>Multiload</a:t>
            </a:r>
            <a:r>
              <a:rPr lang="en-US" dirty="0" smtClean="0"/>
              <a:t> 375):</a:t>
            </a:r>
          </a:p>
          <a:p>
            <a:r>
              <a:rPr lang="en-US" dirty="0" smtClean="0"/>
              <a:t>Cu ion released suppresses sperm motility and fertilizing capacity of sperm.</a:t>
            </a:r>
          </a:p>
          <a:p>
            <a:r>
              <a:rPr lang="en-US" dirty="0" smtClean="0"/>
              <a:t>IUDs increases </a:t>
            </a:r>
            <a:r>
              <a:rPr lang="en-US" dirty="0" err="1" smtClean="0"/>
              <a:t>phagocytosis</a:t>
            </a:r>
            <a:r>
              <a:rPr lang="en-US" dirty="0" smtClean="0"/>
              <a:t> of sperm within the uterus.</a:t>
            </a:r>
          </a:p>
          <a:p>
            <a:endParaRPr lang="en-US" dirty="0"/>
          </a:p>
        </p:txBody>
      </p:sp>
      <p:pic>
        <p:nvPicPr>
          <p:cNvPr id="4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1295400"/>
            <a:ext cx="2981326" cy="24479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602" name="AutoShape 2" descr="data:image/jpeg;base64,/9j/4AAQSkZJRgABAQAAAQABAAD/2wCEAAkGBxQTEhUUEhIUFRUWFBQXFBQVFRQUFBQVFhUXFxQUFBUYHCggGBolHBQUITEhJSkrLi4uFx8zODMsNygtLisBCgoKDg0OGhAQGywkHCQsLCwsLCwsLCwsLCwsLCwsLCwsLCwsLCwsLCwsLCwsLCwsLCwsLCwsLCwsLCwsLCwsLP/AABEIAOoA1wMBIgACEQEDEQH/xAAbAAEAAgMBAQAAAAAAAAAAAAAAAwUCBAYBB//EADoQAAIBAgMFBQUHAwUBAAAAAAABAgMRBAUhEjFBUXETYYGRsQYiMqHBQlJicrLh8CNz0RQ0gpLxJP/EABkBAQADAQEAAAAAAAAAAAAAAAABAgQDBf/EACcRAQACAgEEAQQCAwAAAAAAAAABAgMRIQQSMUEyEyJRcTOBFEJD/9oADAMBAAIRAxEAPwD7iAAAAAAAAAAAPLnm0BkDHbR52iG06Zgj7VDtkRs1KQEfao920NmpZg82hclD0AAAAAAAAAAAAAAPGwPQRuojCWIRG0xWU542ac8YjTrZgVm8Q6VxWlaTrpGrUxyXEpMRj2aMqzZytm/DTTpfyvqmaIgeaFK5HlznOSWiOnrC5eZmLzFlPtjbK/Ulb6FVpPMmRvMWVtz1Ed8rfSr+FnHMmT0s0KVi+hMXlE4ay6SlmSNiGORyykZxrPmXjLLjbpol1kcWiVV0clHGPgTQxzReMzlPSy6pVUZKZzUMxZNHMi8ZYc56azobgpqeaI3aWNT4lovEuVsVobgMI1EzMu5AAAwnKxpV8WlxJ8Tc53McRbRnO9tNGHH3S262P5M0quMZT1L702vmiP8A1Uo71fvWvy3mWcky9KvTxC0liXzI51GzUpY2L42fL9ieMr8Su9rdmvQzw8kRzrpELRCRmMqqIbyluv4Jtk1PCfgk+tvqNTPhM9seZR9tf4U2Y7U3wt1N6FOS+6vG/oeOknvkvJk9llfrY4avZT5r5mPZT+8vI3dlq3LmjGpbe/8AwrMaXreJ8NR0qi3OPzRi3Uj9lPo16M2KV5fCtPvPReHM2I033eZMUmUWy0idTMKz/XpfFFx6p+pPSxEZbmbUqPNPoaVXLYPW2y+cXZ/4I1MJiaW8NnQyTKzsq1PVf1I8t0v8Mkw2ZRk7bnxi9GvBjZNJ9LBMbXeYKR62WU0zuTUarTNOVdIjWK5L6DejsmXT4TF8y2o1bnHYWu+Zf4GsaMd9sGfDpcgxgwaGFjUhcq8dg1LerlwR1Kdytq7dKXmsuLxOX23aGjUotd/Q7HGYQocXhmmZL49PUw5+5SThGW9J+qMFT2d02lyev7m9Vop9VuZBhmoS99Xd3Z20t3cjlFeWucn271tJhMJUm7yezDm976Lgbt4w0ik+96s16+NctEI7i/dEcVcOy9+b8R+E/wDqZdDyM772Rw1PJqzK99loxUj0knoeTknvSMVVXE9bvuK7WisR6a9Gs6dVU29qM03Bvemvig3x33Rn2O1WcZX7OCUn+Nv4Y9Fb5mjnDcVCp9yrB+EnsS+Ui9qytFd51pMTHPpwy7pb7f8Abj+0Uqt3ru4LgjCpC9mr+DIajJKU7nPumZdoxxWOHqqyX2vPUkVSXJP+d5rTeplTqkxklWcNZ50m7eHGLXmRYvAU60Lxs5cHua6SQ2uJrzi4Pap/8ocJd65Mt3xPmEfTtXmk8taNGUNNqXR2ZntPi36FnSrwqx/iafJlRmNWNLe78kt77rFLUmOY8OuLLF57ZjVmd0iJYi7tBOT7ty6swwuDnV1qXjHhBb2vxMt6VJRVopJLkREL3vEcQjwlCb+Jpdy3+Z0OXJLd5srKNFtl9l+EsaMcTtg6i8a5WdHcDKCsDXDy5ZAAIYThcq8dhbluRVYXK2rt0peay43FUdlmrVp30OhzLCcShrQte9zFeupethyd0NGK1s+H8TNyDIK8bq63rhz5o9oVNxy8NU8xtI3ZmUpXPKpjSlZhVnOCt3mEYuxJGV9T1sIiZVcIurtwqfCqiskrP3bNXfUtsRfYWvMq8BL36n92Xoi1xPwLo/U71iO15+fJb6n6aUJtpX39x7FkUOBMZ/b0q/GBsySMLGUSR7FnsmeuBDVqqKcm7JK/gCOWnm1ZUkp/aellvkyLK8E2+0q6ye5P7KNTL4vEVXVn8MdIL0OjhoTCb/bx7ZI3MJhnIjwtByZ02AwlkdsdO5izZYpDHBYGxYxhY9SPTXFYh5drzaeQAFlAAAAABrYmldHOZnh7XZ1ckVeYULo5ZK7hp6fJ2y5GaNaCs2u/1/jN/F07S7jRqaST56GC0PZxztsrcRSiZ05aCYT4RXaMo1NBJHjRVZqZVvqf3ZltifhXT6lRlH2/7k/UtsX8K6fVmmnxeP1H8s/toxfoS3I5KzX5Ue2M3t68fGHpsWISRbiYRKSpoig9qsRaMaUd83r+VfvYu5PQ5fFS7THW4QUV8tp+qJmVsccr3LcP2cIxXBa9Sxo07sggi3yvD3Zekb4cMt9RtZZXg7IuoxsRYenZExvpXUPFyXm07AAWcwAAAAAAAAgxELonMZoiUxOpcnm2HtdlDW3rr66HYZrR0ZyeLjvMGaupe10t91KTMjC6uu9ErOTTLCx47mSR5VehEphp5StJf3Kn62W2O3R/KvVlRkzvH/lP9ci1x25flRqr8XjZv5J/bUrR9EQwb2rE2IfDuRHFe8ZJ8vap8Y/TYsZM8i/5zM3HQuoxOWyZ7eLrT/FL1svQ6XE1NmMnyTZzvshC+3Pm/wD31IdK/GZdRRV2dXlOHtFHP5ZQvI7DDQsjXgr7eV1mT1CdAA1PNAAAAAAAAAAAAAGljqV0cfmVGzO5qx0OazjDbzPnruG/o8mp05pfCu7TydjZvoa9rNrx+jJoPQwvXkMZPQGM9zIkhDky9yNu9+bZZ4/h0XoVuSxtTh+VG/mW7wXoa48PEyc5J/bWxHxeCPIr3n0Qk/eJIK7fRIy+Ze14j+nsDNs8SPCyqu9o6+zh582tleOhF7L0LUV36ml7W1L9nSW9u79F6l/lVCyjFcEhHMr24xumyShxOiSKzKaehaHoY41DwOot3XAAdHAAAAAAAAAAAAAAeNFXmVK6LU08ZHQreNw6Yp1Zw2PhaS8n4/uYU+Ru5rS1Zoxeifn1PNtGpe9jtuqSUSNrQmZHPj0ZEwtEo8rXuR/KvQ28fu8DWyr4I2+7H0NnH7jV6eNb5teK1ZLSW/qRxWrJae4y1exZ5JGJI0aOPxHZ05z5J268CSOVCv62Nb+zDTy/dnaZZS1+pynsrhnsyqPfJndZNSLY43KvVX7a6dBgoWRtEdGNkSHox4eBadyAAlUAAAAAAAAAAAAACHER0JjGaIlMTy5PNqWtyltq489V14nU5tRujmMQuPFGHLXUva6a+6vaTMpx/cx7+DMpzSTcnZJXbe5WOTQ06MbYinCOkXCba6OCXqzfzGCcrM0MvqxqYmMoSUoxpSu07r3pRt+llhj37x0/5s81rOeP010tGTpEKWnVk+0c4d7MahzntPWu4UY75NN/Qv6tSybe5K7ZzmUQdavKtLcnp9PkJXx8cr/L8OoRjFckdhktCyOdwFHakkjtMJS2Yo04K+3ndbk40nQANbywAAAAAAAAAAAAAAAAMADRx1G6OVx2Hs3odpViUeZYY4Zabbemy6nTmIK3uvqj2pSU4uEtVJNMlxUOW9bjy+5oxzGnqxO+XMYKU8PCrBWT27RnwlsJPs3yvHd4lvlOIc6MZNt+9O13dpbTsr8dCSUYQVXtknSk9u+/Zdle68LlJ7OZipVJ0or+mnKcHu02tnhpw9TpPxct/frXvz/TpORkzyKMcRVUIuUtyVzk7Kj2kxXuqlH4p22unBFhlmE7Omorfx68Spyei61WVafPTqdjluD2mi1Y3KMt4pXSyyPCcWX6RFhqWyiY30r2w8LNk77bAAXcgAAAAAAAAAAAAAAAAAAeM0cbTujfIa0SLRtak6lx+LhZmko2bXB6r6l3mtDe0U8+HUw3jUvZw23CDEUVODhLdJWZzOR0OxruK3SlUh4xtKL8mdVcpMRC1ZvlXpP/ALQ2WUh3XiRR+0FZzlCjHi05fQvo8Sgy9beMqN/Zbt4WX+SE1n2vstwajGMIrRJeZ12V4WyKnKMPd3OmpRsjVhp7eX1eXfDMAGlgAAAAAAAAAAAAAAAAAAAAAAxmjI8kBS5nA5zErd1Orx8dDmMatfEyZYep0tmskU+P0nUfJ4eXlOxdpFHmq9+oudC//Wd/qcYbZniV6lvKLIV/9FX80v1F5h57UFLmk/NFLkH+4q/ml+pgieJfQsphoi4RV5VuLQ3Y/Dw80/cAAu5AAAAAAAAAAAAAAAAAAAAAAeM9AFZmK0ZzeJjr8/kdZiadyteAM+Ssy3YMsVhRRospc1w77aLto6VSL8tDuVgO4gxOVKTTtwfqikYpaP8AJhQZZSfZRXK68np8rFbkeHarVX+KX6mdth8ssvJ/JL6GOCyhRlJ23t+o+lKP8qsQ2MoTsW5r0KGybBprGoedkt3W2AAs5gAAAAAAAAAAAAAAAAAAAAAAAPHEx7NGYCdsdgbBkAjbzZFj0AAAAAAAAAAAAAAAAAf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604" name="AutoShape 4" descr="data:image/jpeg;base64,/9j/4AAQSkZJRgABAQAAAQABAAD/2wCEAAkGBxQTEhUUEhIUFRUWFBQXFBQVFRQUFBQVFhUXFxQUFBUYHCggGBolHBQUITEhJSkrLi4uFx8zODMsNygtLisBCgoKDg0OGhAQGywkHCQsLCwsLCwsLCwsLCwsLCwsLCwsLCwsLCwsLCwsLCwsLCwsLCwsLCwsLCwsLCwsLCwsLP/AABEIAOoA1wMBIgACEQEDEQH/xAAbAAEAAgMBAQAAAAAAAAAAAAAAAwUCBAYBB//EADoQAAIBAgMFBQUHAwUBAAAAAAABAgMRBAUhEjFBUXETYYGRsQYiMqHBQlJicrLh8CNz0RQ0gpLxJP/EABkBAQADAQEAAAAAAAAAAAAAAAABAgQDBf/EACcRAQACAgEEAQQCAwAAAAAAAAABAgMRIQQSMUEyEyJRcTOBFEJD/9oADAMBAAIRAxEAPwD7iAAAAAAAAAAAPLnm0BkDHbR52iG06Zgj7VDtkRs1KQEfao920NmpZg82hclD0AAAAAAAAAAAAAAPGwPQRuojCWIRG0xWU542ac8YjTrZgVm8Q6VxWlaTrpGrUxyXEpMRj2aMqzZytm/DTTpfyvqmaIgeaFK5HlznOSWiOnrC5eZmLzFlPtjbK/Ulb6FVpPMmRvMWVtz1Ed8rfSr+FnHMmT0s0KVi+hMXlE4ay6SlmSNiGORyykZxrPmXjLLjbpol1kcWiVV0clHGPgTQxzReMzlPSy6pVUZKZzUMxZNHMi8ZYc56azobgpqeaI3aWNT4lovEuVsVobgMI1EzMu5AAAwnKxpV8WlxJ8Tc53McRbRnO9tNGHH3S262P5M0quMZT1L702vmiP8A1Uo71fvWvy3mWcky9KvTxC0liXzI51GzUpY2L42fL9ieMr8Su9rdmvQzw8kRzrpELRCRmMqqIbyluv4Jtk1PCfgk+tvqNTPhM9seZR9tf4U2Y7U3wt1N6FOS+6vG/oeOknvkvJk9llfrY4avZT5r5mPZT+8vI3dlq3LmjGpbe/8AwrMaXreJ8NR0qi3OPzRi3Uj9lPo16M2KV5fCtPvPReHM2I033eZMUmUWy0idTMKz/XpfFFx6p+pPSxEZbmbUqPNPoaVXLYPW2y+cXZ/4I1MJiaW8NnQyTKzsq1PVf1I8t0v8Mkw2ZRk7bnxi9GvBjZNJ9LBMbXeYKR62WU0zuTUarTNOVdIjWK5L6DejsmXT4TF8y2o1bnHYWu+Zf4GsaMd9sGfDpcgxgwaGFjUhcq8dg1LerlwR1Kdytq7dKXmsuLxOX23aGjUotd/Q7HGYQocXhmmZL49PUw5+5SThGW9J+qMFT2d02lyev7m9Vop9VuZBhmoS99Xd3Z20t3cjlFeWucn271tJhMJUm7yezDm976Lgbt4w0ik+96s16+NctEI7i/dEcVcOy9+b8R+E/wDqZdDyM772Rw1PJqzK99loxUj0knoeTknvSMVVXE9bvuK7WisR6a9Gs6dVU29qM03Bvemvig3x33Rn2O1WcZX7OCUn+Nv4Y9Fb5mjnDcVCp9yrB+EnsS+Ui9qytFd51pMTHPpwy7pb7f8Abj+0Uqt3ru4LgjCpC9mr+DIajJKU7nPumZdoxxWOHqqyX2vPUkVSXJP+d5rTeplTqkxklWcNZ50m7eHGLXmRYvAU60Lxs5cHua6SQ2uJrzi4Pap/8ocJd65Mt3xPmEfTtXmk8taNGUNNqXR2ZntPi36FnSrwqx/iafJlRmNWNLe78kt77rFLUmOY8OuLLF57ZjVmd0iJYi7tBOT7ty6swwuDnV1qXjHhBb2vxMt6VJRVopJLkREL3vEcQjwlCb+Jpdy3+Z0OXJLd5srKNFtl9l+EsaMcTtg6i8a5WdHcDKCsDXDy5ZAAIYThcq8dhbluRVYXK2rt0peay43FUdlmrVp30OhzLCcShrQte9zFeupethyd0NGK1s+H8TNyDIK8bq63rhz5o9oVNxy8NU8xtI3ZmUpXPKpjSlZhVnOCt3mEYuxJGV9T1sIiZVcIurtwqfCqiskrP3bNXfUtsRfYWvMq8BL36n92Xoi1xPwLo/U71iO15+fJb6n6aUJtpX39x7FkUOBMZ/b0q/GBsySMLGUSR7FnsmeuBDVqqKcm7JK/gCOWnm1ZUkp/aellvkyLK8E2+0q6ye5P7KNTL4vEVXVn8MdIL0OjhoTCb/bx7ZI3MJhnIjwtByZ02AwlkdsdO5izZYpDHBYGxYxhY9SPTXFYh5drzaeQAFlAAAAABrYmldHOZnh7XZ1ckVeYULo5ZK7hp6fJ2y5GaNaCs2u/1/jN/F07S7jRqaST56GC0PZxztsrcRSiZ05aCYT4RXaMo1NBJHjRVZqZVvqf3ZltifhXT6lRlH2/7k/UtsX8K6fVmmnxeP1H8s/toxfoS3I5KzX5Ue2M3t68fGHpsWISRbiYRKSpoig9qsRaMaUd83r+VfvYu5PQ5fFS7THW4QUV8tp+qJmVsccr3LcP2cIxXBa9Sxo07sggi3yvD3Zekb4cMt9RtZZXg7IuoxsRYenZExvpXUPFyXm07AAWcwAAAAAAAAgxELonMZoiUxOpcnm2HtdlDW3rr66HYZrR0ZyeLjvMGaupe10t91KTMjC6uu9ErOTTLCx47mSR5VehEphp5StJf3Kn62W2O3R/KvVlRkzvH/lP9ci1x25flRqr8XjZv5J/bUrR9EQwb2rE2IfDuRHFe8ZJ8vap8Y/TYsZM8i/5zM3HQuoxOWyZ7eLrT/FL1svQ6XE1NmMnyTZzvshC+3Pm/wD31IdK/GZdRRV2dXlOHtFHP5ZQvI7DDQsjXgr7eV1mT1CdAA1PNAAAAAAAAAAAAAGljqV0cfmVGzO5qx0OazjDbzPnruG/o8mp05pfCu7TydjZvoa9rNrx+jJoPQwvXkMZPQGM9zIkhDky9yNu9+bZZ4/h0XoVuSxtTh+VG/mW7wXoa48PEyc5J/bWxHxeCPIr3n0Qk/eJIK7fRIy+Ze14j+nsDNs8SPCyqu9o6+zh582tleOhF7L0LUV36ml7W1L9nSW9u79F6l/lVCyjFcEhHMr24xumyShxOiSKzKaehaHoY41DwOot3XAAdHAAAAAAAAAAAAAAeNFXmVK6LU08ZHQreNw6Yp1Zw2PhaS8n4/uYU+Ru5rS1Zoxeifn1PNtGpe9jtuqSUSNrQmZHPj0ZEwtEo8rXuR/KvQ28fu8DWyr4I2+7H0NnH7jV6eNb5teK1ZLSW/qRxWrJae4y1exZ5JGJI0aOPxHZ05z5J268CSOVCv62Nb+zDTy/dnaZZS1+pynsrhnsyqPfJndZNSLY43KvVX7a6dBgoWRtEdGNkSHox4eBadyAAlUAAAAAAAAAAAAACHER0JjGaIlMTy5PNqWtyltq489V14nU5tRujmMQuPFGHLXUva6a+6vaTMpx/cx7+DMpzSTcnZJXbe5WOTQ06MbYinCOkXCba6OCXqzfzGCcrM0MvqxqYmMoSUoxpSu07r3pRt+llhj37x0/5s81rOeP010tGTpEKWnVk+0c4d7MahzntPWu4UY75NN/Qv6tSybe5K7ZzmUQdavKtLcnp9PkJXx8cr/L8OoRjFckdhktCyOdwFHakkjtMJS2Yo04K+3ndbk40nQANbywAAAAAAAAAAAAAAAAMADRx1G6OVx2Hs3odpViUeZYY4Zabbemy6nTmIK3uvqj2pSU4uEtVJNMlxUOW9bjy+5oxzGnqxO+XMYKU8PCrBWT27RnwlsJPs3yvHd4lvlOIc6MZNt+9O13dpbTsr8dCSUYQVXtknSk9u+/Zdle68LlJ7OZipVJ0or+mnKcHu02tnhpw9TpPxct/frXvz/TpORkzyKMcRVUIuUtyVzk7Kj2kxXuqlH4p22unBFhlmE7Omorfx68Spyei61WVafPTqdjluD2mi1Y3KMt4pXSyyPCcWX6RFhqWyiY30r2w8LNk77bAAXcgAAAAAAAAAAAAAAAAAAeM0cbTujfIa0SLRtak6lx+LhZmko2bXB6r6l3mtDe0U8+HUw3jUvZw23CDEUVODhLdJWZzOR0OxruK3SlUh4xtKL8mdVcpMRC1ZvlXpP/ALQ2WUh3XiRR+0FZzlCjHi05fQvo8Sgy9beMqN/Zbt4WX+SE1n2vstwajGMIrRJeZ12V4WyKnKMPd3OmpRsjVhp7eX1eXfDMAGlgAAAAAAAAAAAAAAAAAAAAAAxmjI8kBS5nA5zErd1Orx8dDmMatfEyZYep0tmskU+P0nUfJ4eXlOxdpFHmq9+oudC//Wd/qcYbZniV6lvKLIV/9FX80v1F5h57UFLmk/NFLkH+4q/ml+pgieJfQsphoi4RV5VuLQ3Y/Dw80/cAAu5AAAAAAAAAAAAAAAAAAAAAAeM9AFZmK0ZzeJjr8/kdZiadyteAM+Ssy3YMsVhRRospc1w77aLto6VSL8tDuVgO4gxOVKTTtwfqikYpaP8AJhQZZSfZRXK68np8rFbkeHarVX+KX6mdth8ssvJ/JL6GOCyhRlJ23t+o+lKP8qsQ2MoTsW5r0KGybBprGoedkt3W2AAs5gAAAAAAAAAAAAAAAAAAAAAAAPHEx7NGYCdsdgbBkAjbzZFj0AAAAAAAAAAAAAAAAAf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5605" name="Picture 5" descr="C:\Users\Kush Sehgal\Desktop\Mirena_IntraUterine_Syste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3600" y="3962400"/>
            <a:ext cx="3048000" cy="23050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571500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b="1" dirty="0" smtClean="0">
                <a:latin typeface="Aharoni" pitchFamily="2" charset="-79"/>
                <a:cs typeface="Aharoni" pitchFamily="2" charset="-79"/>
              </a:rPr>
              <a:t>Injections or implants:</a:t>
            </a:r>
          </a:p>
          <a:p>
            <a:r>
              <a:rPr lang="en-US" dirty="0" smtClean="0"/>
              <a:t>Progesterone alone or in combination with estrogen used as injections or implants under the skin of female.</a:t>
            </a:r>
          </a:p>
          <a:p>
            <a:r>
              <a:rPr lang="en-US" dirty="0" smtClean="0"/>
              <a:t>Action similar to pills, effective for long periods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Progesterone or combination of progesterone and estrogen or IUDs- within 72 hours of coitus are effective as </a:t>
            </a:r>
            <a:r>
              <a:rPr lang="en-US" b="1" dirty="0" smtClean="0"/>
              <a:t>emergency contraceptives</a:t>
            </a:r>
            <a:r>
              <a:rPr lang="en-US" dirty="0" smtClean="0"/>
              <a:t> to avoid possible pregnancy due to rape or unprotected intercourse</a:t>
            </a:r>
          </a:p>
          <a:p>
            <a:endParaRPr lang="en-US" dirty="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819400"/>
            <a:ext cx="4321698" cy="21796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743200"/>
            <a:ext cx="4266829" cy="2332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54162"/>
            <a:ext cx="4876800" cy="4525963"/>
          </a:xfrm>
        </p:spPr>
        <p:txBody>
          <a:bodyPr>
            <a:normAutofit fontScale="92500"/>
          </a:bodyPr>
          <a:lstStyle/>
          <a:p>
            <a:r>
              <a:rPr lang="en-US" b="1" i="1" dirty="0" smtClean="0"/>
              <a:t>Emergency contraceptives:</a:t>
            </a:r>
          </a:p>
          <a:p>
            <a:r>
              <a:rPr lang="en-US" dirty="0" smtClean="0"/>
              <a:t>These methods are used within 72 hours of coitus, casual in unprotected intercourse.</a:t>
            </a:r>
          </a:p>
          <a:p>
            <a:r>
              <a:rPr lang="en-US" dirty="0" smtClean="0"/>
              <a:t>Administration of progesterone or progesterone-estrogen combination.</a:t>
            </a:r>
          </a:p>
          <a:p>
            <a:endParaRPr lang="en-US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2209800"/>
            <a:ext cx="2819400" cy="281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2" descr="http://medicalimages.allrefer.com/large/birth-control-method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04800" y="1554162"/>
            <a:ext cx="8458200" cy="45259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 smtClean="0">
                <a:latin typeface="Aharoni" pitchFamily="2" charset="-79"/>
                <a:cs typeface="Aharoni" pitchFamily="2" charset="-79"/>
              </a:rPr>
              <a:t>Surgical methods:</a:t>
            </a:r>
          </a:p>
          <a:p>
            <a:r>
              <a:rPr lang="en-US" dirty="0" smtClean="0"/>
              <a:t>It is also called as </a:t>
            </a:r>
            <a:r>
              <a:rPr lang="en-US" b="1" dirty="0" smtClean="0"/>
              <a:t>sterilization</a:t>
            </a:r>
            <a:r>
              <a:rPr lang="en-US" dirty="0" smtClean="0"/>
              <a:t> method advised to male/ female partner to prevent any future pregnancy.</a:t>
            </a:r>
          </a:p>
          <a:p>
            <a:r>
              <a:rPr lang="en-US" dirty="0" smtClean="0"/>
              <a:t>Blocks gamete transport, thus prevent conception</a:t>
            </a:r>
          </a:p>
          <a:p>
            <a:r>
              <a:rPr lang="en-US" dirty="0" smtClean="0"/>
              <a:t>Sterilization in male is called-</a:t>
            </a:r>
            <a:r>
              <a:rPr lang="en-US" b="1" i="1" dirty="0" smtClean="0"/>
              <a:t>vasectomy</a:t>
            </a:r>
            <a:r>
              <a:rPr lang="en-US" dirty="0" smtClean="0"/>
              <a:t> &amp; female- ‘</a:t>
            </a:r>
            <a:r>
              <a:rPr lang="en-US" b="1" i="1" dirty="0" err="1" smtClean="0"/>
              <a:t>tubectomy</a:t>
            </a:r>
            <a:r>
              <a:rPr lang="en-US" dirty="0" smtClean="0"/>
              <a:t>’</a:t>
            </a:r>
          </a:p>
          <a:p>
            <a:r>
              <a:rPr lang="en-US" dirty="0" smtClean="0"/>
              <a:t>Vasectomy- a small part of the vas deferens is removed or tied up through incision made on scrotum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57200"/>
            <a:ext cx="4191000" cy="601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457200"/>
            <a:ext cx="4038600" cy="601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04800"/>
            <a:ext cx="8686800" cy="838200"/>
          </a:xfrm>
        </p:spPr>
        <p:txBody>
          <a:bodyPr>
            <a:normAutofit fontScale="90000"/>
          </a:bodyPr>
          <a:lstStyle/>
          <a:p>
            <a:pPr marL="0" indent="0" algn="ctr"/>
            <a:r>
              <a:rPr lang="en-US" b="1" dirty="0" smtClean="0">
                <a:latin typeface="Algerian" pitchFamily="82" charset="0"/>
              </a:rPr>
              <a:t>SEXUALLY TRANSMITTED DISEASES (STDs)</a:t>
            </a:r>
            <a:br>
              <a:rPr lang="en-US" b="1" dirty="0" smtClean="0">
                <a:latin typeface="Algerian" pitchFamily="82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Diseases or infections which are transmitted through sexual intercourse are called Sexually transmitted diseases (STDs)/ Venereal diseases (VD)/ Reproductive tract infections (RTI)</a:t>
            </a:r>
          </a:p>
          <a:p>
            <a:r>
              <a:rPr lang="en-US" dirty="0" smtClean="0"/>
              <a:t>Gonorrhea, Syphilis, Genital herpes, </a:t>
            </a:r>
            <a:r>
              <a:rPr lang="en-US" dirty="0" err="1" smtClean="0"/>
              <a:t>Chlamydiasis</a:t>
            </a:r>
            <a:r>
              <a:rPr lang="en-US" dirty="0" smtClean="0"/>
              <a:t>, genital warts, </a:t>
            </a:r>
            <a:r>
              <a:rPr lang="en-US" dirty="0" err="1" smtClean="0"/>
              <a:t>Trichomoniasis</a:t>
            </a:r>
            <a:r>
              <a:rPr lang="en-US" dirty="0" smtClean="0"/>
              <a:t>, hepatitis-B and HIV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b="1" dirty="0" smtClean="0"/>
              <a:t>Mode of transmission- Hepatitis- B &amp; HIV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Sexual contact with infected person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Sharing of injection needles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Sharing the unsterilized surgical  instruments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Transfusion of blood from infected person to healthy person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Infected mother to </a:t>
            </a:r>
            <a:r>
              <a:rPr lang="en-US" dirty="0" err="1" smtClean="0"/>
              <a:t>foetus</a:t>
            </a:r>
            <a:endParaRPr lang="en-US" dirty="0" smtClean="0"/>
          </a:p>
          <a:p>
            <a:r>
              <a:rPr lang="en-US" dirty="0" smtClean="0"/>
              <a:t>Except hepatitis-B, genital herpes and HIV infections, others are curable.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686800" cy="608012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 smtClean="0">
                <a:latin typeface="Algerian" pitchFamily="82" charset="0"/>
              </a:rPr>
              <a:t>INFERTILITY</a:t>
            </a:r>
          </a:p>
          <a:p>
            <a:pPr marL="0" indent="0">
              <a:buNone/>
            </a:pPr>
            <a:endParaRPr lang="en-US" b="1" dirty="0" smtClean="0">
              <a:latin typeface="Algerian" pitchFamily="82" charset="0"/>
            </a:endParaRPr>
          </a:p>
          <a:p>
            <a:r>
              <a:rPr lang="en-US" dirty="0" smtClean="0"/>
              <a:t>The couple unable to produce children in spite of unprotected sex is due to Infertility. Problems of infertility may be in male or female.</a:t>
            </a:r>
          </a:p>
          <a:p>
            <a:r>
              <a:rPr lang="en-US" dirty="0" smtClean="0"/>
              <a:t>The reason of infertility may be:- physical, congenial, diseases, drugs, immunological or even psychological.</a:t>
            </a:r>
          </a:p>
          <a:p>
            <a:r>
              <a:rPr lang="en-US" dirty="0" smtClean="0"/>
              <a:t>Female are blamed often in India</a:t>
            </a:r>
          </a:p>
          <a:p>
            <a:r>
              <a:rPr lang="en-US" dirty="0" smtClean="0"/>
              <a:t>Specialized Health care units like Infertility clinics- diagnose, corrective treatments to have child</a:t>
            </a:r>
          </a:p>
          <a:p>
            <a:r>
              <a:rPr lang="en-US" dirty="0" smtClean="0"/>
              <a:t>When treatments are not enough, couple are assisted with techniques called </a:t>
            </a:r>
            <a:r>
              <a:rPr lang="en-US" b="1" dirty="0" smtClean="0"/>
              <a:t>assisted reproductive technologies (ART)</a:t>
            </a:r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6866" name="Picture 2" descr="http://upload.wikimedia.org/wikipedia/commons/7/79/Infertility_causes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297</TotalTime>
  <Words>840</Words>
  <Application>Microsoft Office PowerPoint</Application>
  <PresentationFormat>On-screen Show (4:3)</PresentationFormat>
  <Paragraphs>97</Paragraphs>
  <Slides>22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Trek</vt:lpstr>
      <vt:lpstr>Class 12</vt:lpstr>
      <vt:lpstr>What is reproductive health…?</vt:lpstr>
      <vt:lpstr>Reproductive Health- Problems &amp; Strategies</vt:lpstr>
      <vt:lpstr>Slide 4</vt:lpstr>
      <vt:lpstr>POPULATION EXPLOSION AND BIRTH CONTROL</vt:lpstr>
      <vt:lpstr>Slide 6</vt:lpstr>
      <vt:lpstr>Slide 7</vt:lpstr>
      <vt:lpstr>Contraception </vt:lpstr>
      <vt:lpstr> The different types of contraceptives are: 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SEXUALLY TRANSMITTED DISEASES (STDs) </vt:lpstr>
      <vt:lpstr>Slide 20</vt:lpstr>
      <vt:lpstr>Slide 21</vt:lpstr>
      <vt:lpstr>Slide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Kush Sehgal</dc:creator>
  <cp:lastModifiedBy>Students</cp:lastModifiedBy>
  <cp:revision>26</cp:revision>
  <dcterms:created xsi:type="dcterms:W3CDTF">2014-04-12T02:47:26Z</dcterms:created>
  <dcterms:modified xsi:type="dcterms:W3CDTF">2016-04-02T03:59:06Z</dcterms:modified>
</cp:coreProperties>
</file>